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47"/>
  </p:notesMasterIdLst>
  <p:handoutMasterIdLst>
    <p:handoutMasterId r:id="rId48"/>
  </p:handoutMasterIdLst>
  <p:sldIdLst>
    <p:sldId id="303" r:id="rId5"/>
    <p:sldId id="705" r:id="rId6"/>
    <p:sldId id="706" r:id="rId7"/>
    <p:sldId id="874" r:id="rId8"/>
    <p:sldId id="876" r:id="rId9"/>
    <p:sldId id="901" r:id="rId10"/>
    <p:sldId id="906" r:id="rId11"/>
    <p:sldId id="709" r:id="rId12"/>
    <p:sldId id="713" r:id="rId13"/>
    <p:sldId id="911" r:id="rId14"/>
    <p:sldId id="898" r:id="rId15"/>
    <p:sldId id="862" r:id="rId16"/>
    <p:sldId id="922" r:id="rId17"/>
    <p:sldId id="950" r:id="rId18"/>
    <p:sldId id="951" r:id="rId19"/>
    <p:sldId id="925" r:id="rId20"/>
    <p:sldId id="916" r:id="rId21"/>
    <p:sldId id="918" r:id="rId22"/>
    <p:sldId id="955" r:id="rId23"/>
    <p:sldId id="956" r:id="rId24"/>
    <p:sldId id="926" r:id="rId25"/>
    <p:sldId id="928" r:id="rId26"/>
    <p:sldId id="929" r:id="rId27"/>
    <p:sldId id="932" r:id="rId28"/>
    <p:sldId id="952" r:id="rId29"/>
    <p:sldId id="936" r:id="rId30"/>
    <p:sldId id="953" r:id="rId31"/>
    <p:sldId id="954" r:id="rId32"/>
    <p:sldId id="949" r:id="rId33"/>
    <p:sldId id="957" r:id="rId34"/>
    <p:sldId id="958" r:id="rId35"/>
    <p:sldId id="959" r:id="rId36"/>
    <p:sldId id="960" r:id="rId37"/>
    <p:sldId id="961" r:id="rId38"/>
    <p:sldId id="962" r:id="rId39"/>
    <p:sldId id="963" r:id="rId40"/>
    <p:sldId id="964" r:id="rId41"/>
    <p:sldId id="965" r:id="rId42"/>
    <p:sldId id="966" r:id="rId43"/>
    <p:sldId id="933" r:id="rId44"/>
    <p:sldId id="735" r:id="rId45"/>
    <p:sldId id="967" r:id="rId46"/>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CC00"/>
    <a:srgbClr val="0000FF"/>
    <a:srgbClr val="33CC33"/>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8" autoAdjust="0"/>
    <p:restoredTop sz="96370" autoAdjust="0"/>
  </p:normalViewPr>
  <p:slideViewPr>
    <p:cSldViewPr snapToGrid="0">
      <p:cViewPr>
        <p:scale>
          <a:sx n="75" d="100"/>
          <a:sy n="75" d="100"/>
        </p:scale>
        <p:origin x="78" y="46"/>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6/1/2022</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6/1/2022</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xfrm>
            <a:off x="88900" y="742950"/>
            <a:ext cx="6619875" cy="3724275"/>
          </a:xfrm>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40</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983373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#96</a:t>
            </a:r>
          </a:p>
          <a:p>
            <a:pPr eaLnBrk="1" hangingPunct="1">
              <a:defRPr/>
            </a:pPr>
            <a:r>
              <a:rPr lang="en-US" altLang="en-US" sz="1200" b="1" dirty="0">
                <a:latin typeface="Arial "/>
              </a:rPr>
              <a:t>7 - 10 June 2022, Budapest, Hungary</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SP-220618</a:t>
            </a:r>
            <a:endParaRPr lang="en-GB" altLang="en-US" sz="1200" dirty="0">
              <a:highlight>
                <a:srgbClr val="FFFF00"/>
              </a:highlight>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SA#96, 7-10 June 2022</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2022</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sa/TSG_SA/TSGs_92E_Electronic_2021_06/Docs/SP-210374.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sa/TSG_SA/TSGS_94E_Electronic_2021_12/Docs/SP-211335.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sa/TSG_SA/TSGS_94E_Electronic_2021_12/Docs/SP-211336.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3gpp.org/ftp/tsg_sa/TSG_SA/TSGS_83/Docs/SP-190040.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3gpp.org/ftp/tsg_sa/TSG_SA/TSGS_96_Budapest_2022_06/Docs/SP-220608.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www.3gpp.org/ftp/tsg_sa/TSG_SA/TSGS_95E_Electronic_2022_03/Docs/SP-220241.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3gpp.org/ftp/tsg_sa/TSG_SA/TSGS_95E_Electronic_2022_03/Docs/SP-220242.zi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3gpp.org/ftp/tsg_sa/TSG_SA/TSGs_91E_Electronic/Docs/SP-210043.zip"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www.3gpp.org/ftp/tsg_sa/TSG_SA/TSGs_92E_Electronic_2021_06/Docs/SP-210378.zip"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s://www.3gpp.org/ftp/tsg_sa/TSG_SA/TSGs_91E_Electronic/Docs/SP-210241.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3gpp.org/ftp/tsg_sa/TSG_SA/TSGS_94E_Electronic_2021_12/Docs/SP-211338.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www.3gpp.org/ftp/tsg_sa/TSG_SA/TSGS_95E_Electronic_2022_03/Docs/SP-220238.zip"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www.3gpp.org/ftp/tsg_sa/TSG_SA/TSGS_95E_Electronic_2022_03/Docs/SP-220239.zi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www.3gpp.org/ftp/tsg_sa/TSG_SA/TSGS_95E_Electronic_2022_03/Docs/SP-220240.zip"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https://www.3gpp.org/ftp/tsg_sa/TSG_SA/TSGS_96_Budapest_2022_06/Docs/SP-220609.zip"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s://www.3gpp.org/ftp/tsg_sa/TSG_SA/TSGS_96_Budapest_2022_06/Docs/SP-220610.zip"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s://www.3gpp.org/ftp/tsg_sa/TSG_SA/TSGS_96_Budapest_2022_06/Docs/SP-220611.zip"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s://www.3gpp.org/ftp/tsg_sa/TSG_SA/TSGS_96_Budapest_2022_06/Docs/SP-220612.zip"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s://www.3gpp.org/ftp/tsg_sa/TSG_SA/TSGS_96_Budapest_2022_06/Docs/SP-220613.zip"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s://www.3gpp.org/ftp/tsg_sa/TSG_SA/TSGS_96_Budapest_2022_06/Docs/SP-220614.zip"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s://www.3gpp.org/ftp/tsg_sa/TSG_SA/TSGS_96_Budapest_2022_06/Docs/SP-220615.zip"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https://www.3gpp.org/ftp/tsg_sa/TSG_SA/TSGS_96_Budapest_2022_06/Docs/SP-220616.zip"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hyperlink" Target="https://www.3gpp.org/ftp/tsg_sa/TSG_SA/TSGS_96_Budapest_2022_06/Docs/SP-220617.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2182813" y="1671639"/>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SA#96</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(Dolby Laboratories Inc.)</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to completed items in </a:t>
            </a:r>
            <a:r>
              <a:rPr lang="en-US" altLang="en-US" dirty="0"/>
              <a:t>Rel-16 and earlier </a:t>
            </a:r>
          </a:p>
        </p:txBody>
      </p:sp>
      <p:sp>
        <p:nvSpPr>
          <p:cNvPr id="2" name="Espace réservé du contenu 1">
            <a:extLst>
              <a:ext uri="{FF2B5EF4-FFF2-40B4-BE49-F238E27FC236}">
                <a16:creationId xmlns:a16="http://schemas.microsoft.com/office/drawing/2014/main" id="{8E835327-AD84-4B17-942A-FF509E39DBB2}"/>
              </a:ext>
            </a:extLst>
          </p:cNvPr>
          <p:cNvSpPr>
            <a:spLocks noGrp="1"/>
          </p:cNvSpPr>
          <p:nvPr>
            <p:ph idx="1"/>
          </p:nvPr>
        </p:nvSpPr>
        <p:spPr/>
        <p:txBody>
          <a:bodyPr/>
          <a:lstStyle/>
          <a:p>
            <a:r>
              <a:rPr lang="fr-FR" sz="2400" dirty="0"/>
              <a:t>SP-220596: CR to TS 26.247 (3GP-DASH) on Registration of </a:t>
            </a:r>
            <a:r>
              <a:rPr lang="fr-FR" sz="2400" dirty="0" err="1"/>
              <a:t>URNs</a:t>
            </a:r>
            <a:r>
              <a:rPr lang="fr-FR" sz="2400" dirty="0"/>
              <a:t> (5GMS3). </a:t>
            </a:r>
            <a:r>
              <a:rPr lang="en-US" sz="2400" dirty="0"/>
              <a:t>URNs in DASH had not been collected and registered. Award winning technologies should be correct </a:t>
            </a:r>
            <a:r>
              <a:rPr lang="en-US" sz="2400" dirty="0">
                <a:sym typeface="Wingdings" panose="05000000000000000000" pitchFamily="2" charset="2"/>
              </a:rPr>
              <a:t> as Collision of URNs may happen, if not properly registered.</a:t>
            </a:r>
          </a:p>
          <a:p>
            <a:r>
              <a:rPr lang="en-US" sz="2400" dirty="0"/>
              <a:t>SP-220601: CRs to 26.512 (5G Media Streaming (5GMS); Protocols) on Correction to </a:t>
            </a:r>
            <a:r>
              <a:rPr lang="en-US" sz="2400" dirty="0" err="1"/>
              <a:t>QoE</a:t>
            </a:r>
            <a:r>
              <a:rPr lang="en-US" sz="2400" dirty="0"/>
              <a:t> metrics reporting client configuration (TEI16, 5GMS3)</a:t>
            </a:r>
            <a:endParaRPr lang="fr-FR" dirty="0"/>
          </a:p>
          <a:p>
            <a:endParaRPr lang="fr-FR" dirty="0"/>
          </a:p>
        </p:txBody>
      </p:sp>
    </p:spTree>
    <p:extLst>
      <p:ext uri="{BB962C8B-B14F-4D97-AF65-F5344CB8AC3E}">
        <p14:creationId xmlns:p14="http://schemas.microsoft.com/office/powerpoint/2010/main" val="187319611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completed features, TEI17 and non-SA4 items in </a:t>
            </a:r>
            <a:r>
              <a:rPr lang="en-US" altLang="en-US" dirty="0"/>
              <a:t>Rel-17</a:t>
            </a:r>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r>
              <a:rPr lang="en-US" sz="2000" dirty="0"/>
              <a:t>SP-220594: CR to TS 26.501 (5G Media Streaming (5GMS); General description and architecture) on Improved edge provisioning procedures (5GMS_EDGE), </a:t>
            </a:r>
          </a:p>
          <a:p>
            <a:r>
              <a:rPr lang="en-US" sz="2000" dirty="0"/>
              <a:t>SP-220621: CRs on Corrections to 5GMS, MBS user service protocols, Additional stage 2 details and various other corrections pertaining to WID: 5MBUSA</a:t>
            </a:r>
          </a:p>
          <a:p>
            <a:r>
              <a:rPr lang="en-US" sz="2000" dirty="0"/>
              <a:t>SP-220600: CRs to TS 26.247, TS 26.223 and TS 26.114 on addition of DNN/Slice in the </a:t>
            </a:r>
            <a:r>
              <a:rPr lang="en-US" sz="2000" dirty="0" err="1"/>
              <a:t>QoE</a:t>
            </a:r>
            <a:r>
              <a:rPr lang="en-US" sz="2000" dirty="0"/>
              <a:t> report schema and DNN/Slice in the </a:t>
            </a:r>
            <a:r>
              <a:rPr lang="en-US" sz="2000" dirty="0" err="1"/>
              <a:t>QoE</a:t>
            </a:r>
            <a:r>
              <a:rPr lang="en-US" sz="2000" dirty="0"/>
              <a:t> report schema (</a:t>
            </a:r>
            <a:r>
              <a:rPr lang="en-US" sz="2000" dirty="0" err="1"/>
              <a:t>NR_QoE</a:t>
            </a:r>
            <a:r>
              <a:rPr lang="en-US" sz="2000" dirty="0"/>
              <a:t>-Core);</a:t>
            </a:r>
          </a:p>
          <a:p>
            <a:r>
              <a:rPr lang="en-US" sz="2000" dirty="0"/>
              <a:t>SP-220599: CRs to TS 26.114 (IMS; Multimedia telephony; Media handling and interaction) on ITT4RT Features and Images (ITT4RT)</a:t>
            </a:r>
          </a:p>
          <a:p>
            <a:r>
              <a:rPr lang="en-US" sz="2000" dirty="0"/>
              <a:t>SP-220602: CRs to TS 26.247 and TS 26.346 on requirement on UE Behavior regarding </a:t>
            </a:r>
            <a:r>
              <a:rPr lang="en-US" sz="2000" dirty="0" err="1"/>
              <a:t>QoE</a:t>
            </a:r>
            <a:r>
              <a:rPr lang="en-US" sz="2000" dirty="0"/>
              <a:t> Measurement and Reporting and content encoding (TEI17)</a:t>
            </a:r>
          </a:p>
          <a:p>
            <a:r>
              <a:rPr lang="en-US" sz="2000" dirty="0"/>
              <a:t>SP-220632: CR to TS 26.512 for fixing </a:t>
            </a:r>
            <a:r>
              <a:rPr lang="en-US" sz="2000" dirty="0" err="1"/>
              <a:t>api</a:t>
            </a:r>
            <a:r>
              <a:rPr lang="en-US" sz="2000" dirty="0"/>
              <a:t>-version in Open API (5GMS3)</a:t>
            </a:r>
          </a:p>
        </p:txBody>
      </p:sp>
    </p:spTree>
    <p:extLst>
      <p:ext uri="{BB962C8B-B14F-4D97-AF65-F5344CB8AC3E}">
        <p14:creationId xmlns:p14="http://schemas.microsoft.com/office/powerpoint/2010/main" val="146375628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1970088" y="1339851"/>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Rel-17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2455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7" name="Table 3">
            <a:extLst>
              <a:ext uri="{FF2B5EF4-FFF2-40B4-BE49-F238E27FC236}">
                <a16:creationId xmlns:a16="http://schemas.microsoft.com/office/drawing/2014/main" id="{16422D9A-66C0-4955-8C85-ED1D9F430904}"/>
              </a:ext>
            </a:extLst>
          </p:cNvPr>
          <p:cNvGraphicFramePr>
            <a:graphicFrameLocks noGrp="1"/>
          </p:cNvGraphicFramePr>
          <p:nvPr>
            <p:extLst>
              <p:ext uri="{D42A27DB-BD31-4B8C-83A1-F6EECF244321}">
                <p14:modId xmlns:p14="http://schemas.microsoft.com/office/powerpoint/2010/main" val="4240099362"/>
              </p:ext>
            </p:extLst>
          </p:nvPr>
        </p:nvGraphicFramePr>
        <p:xfrm>
          <a:off x="546654" y="1339850"/>
          <a:ext cx="10863742" cy="4962668"/>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820003</a:t>
                      </a:r>
                    </a:p>
                  </a:txBody>
                  <a:tcPr marL="9525" marR="9525" marT="9525" marB="0"/>
                </a:tc>
                <a:tc>
                  <a:txBody>
                    <a:bodyPr/>
                    <a:lstStyle/>
                    <a:p>
                      <a:pPr algn="l" fontAlgn="t"/>
                      <a:r>
                        <a:rPr lang="en-US" sz="1200" b="1" u="none" strike="noStrike" kern="1200" dirty="0">
                          <a:solidFill>
                            <a:schemeClr val="bg1">
                              <a:lumMod val="50000"/>
                            </a:schemeClr>
                          </a:solidFill>
                          <a:effectLst/>
                          <a:latin typeface="+mn-lt"/>
                          <a:ea typeface="+mn-ea"/>
                          <a:cs typeface="+mn-cs"/>
                        </a:rPr>
                        <a:t>Support of Immersive Teleconferencing and Telepresence for Remote Terminals (ITT4RT)</a:t>
                      </a:r>
                      <a:endParaRPr lang="en-GB" sz="1200" b="1" u="none" strike="noStrike" kern="1200" dirty="0">
                        <a:solidFill>
                          <a:schemeClr val="bg1">
                            <a:lumMod val="50000"/>
                          </a:schemeClr>
                        </a:solidFill>
                        <a:effectLst/>
                        <a:latin typeface="+mn-lt"/>
                        <a:ea typeface="+mn-ea"/>
                        <a:cs typeface="+mn-cs"/>
                      </a:endParaRPr>
                    </a:p>
                  </a:txBody>
                  <a:tcPr marL="9525" marR="9525" marT="9525" marB="0"/>
                </a:tc>
                <a:tc>
                  <a:txBody>
                    <a:bodyPr/>
                    <a:lstStyle/>
                    <a:p>
                      <a:pPr algn="ctr" fontAlgn="t"/>
                      <a:r>
                        <a:rPr lang="en-GB" sz="900" b="0" i="1" u="none" strike="noStrike" dirty="0">
                          <a:solidFill>
                            <a:schemeClr val="bg1">
                              <a:lumMod val="50000"/>
                            </a:schemeClr>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bg1">
                              <a:lumMod val="50000"/>
                            </a:schemeClr>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bg1">
                              <a:lumMod val="50000"/>
                            </a:schemeClr>
                          </a:solidFill>
                          <a:effectLst/>
                          <a:latin typeface="+mn-lt"/>
                          <a:ea typeface="+mn-ea"/>
                          <a:cs typeface="+mn-cs"/>
                        </a:rPr>
                        <a:t>03/22</a:t>
                      </a:r>
                    </a:p>
                  </a:txBody>
                  <a:tcPr marL="6973" marR="6973" marT="6973" marB="0"/>
                </a:tc>
                <a:tc>
                  <a:txBody>
                    <a:bodyPr/>
                    <a:lstStyle/>
                    <a:p>
                      <a:pPr algn="l" fontAlgn="t"/>
                      <a:r>
                        <a:rPr lang="en-GB" sz="900" b="0" i="0" u="none" strike="noStrike" dirty="0">
                          <a:solidFill>
                            <a:schemeClr val="bg1">
                              <a:lumMod val="50000"/>
                            </a:schemeClr>
                          </a:solidFill>
                          <a:effectLst/>
                          <a:latin typeface="Arial" panose="020B0604020202020204" pitchFamily="34" charset="0"/>
                        </a:rPr>
                        <a:t>Completed at SA#95-e</a:t>
                      </a:r>
                    </a:p>
                  </a:txBody>
                  <a:tcPr marL="6973" marR="6973" marT="6973" marB="0"/>
                </a:tc>
                <a:extLst>
                  <a:ext uri="{0D108BD9-81ED-4DB2-BD59-A6C34878D82A}">
                    <a16:rowId xmlns:a16="http://schemas.microsoft.com/office/drawing/2014/main" val="1699307896"/>
                  </a:ext>
                </a:extLst>
              </a:tr>
              <a:tr h="459826">
                <a:tc>
                  <a:txBody>
                    <a:bodyPr/>
                    <a:lstStyle/>
                    <a:p>
                      <a:pPr algn="ctr" fontAlgn="t"/>
                      <a:r>
                        <a:rPr lang="en-GB" sz="800" b="0" i="0" u="none" strike="noStrike" dirty="0">
                          <a:solidFill>
                            <a:srgbClr val="000000"/>
                          </a:solidFill>
                          <a:effectLst/>
                          <a:latin typeface="Arial" panose="020B0604020202020204" pitchFamily="34" charset="0"/>
                        </a:rPr>
                        <a:t>860012 </a:t>
                      </a:r>
                    </a:p>
                  </a:txBody>
                  <a:tcPr marL="9525" marR="9525" marT="9525" marB="0"/>
                </a:tc>
                <a:tc>
                  <a:txBody>
                    <a:bodyPr/>
                    <a:lstStyle/>
                    <a:p>
                      <a:pPr algn="l" fontAlgn="t"/>
                      <a:r>
                        <a:rPr lang="en-US" sz="1200" b="1" u="none" strike="noStrike" kern="1200" dirty="0">
                          <a:solidFill>
                            <a:schemeClr val="bg1">
                              <a:lumMod val="50000"/>
                            </a:schemeClr>
                          </a:solidFill>
                          <a:effectLst/>
                          <a:latin typeface="+mn-lt"/>
                          <a:ea typeface="+mn-ea"/>
                          <a:cs typeface="+mn-cs"/>
                        </a:rPr>
                        <a:t>Handsets Featuring Non-Traditional Earpieces  (</a:t>
                      </a:r>
                      <a:r>
                        <a:rPr lang="en-US" sz="1200" b="1" u="none" strike="noStrike" kern="1200" dirty="0" err="1">
                          <a:solidFill>
                            <a:schemeClr val="bg1">
                              <a:lumMod val="50000"/>
                            </a:schemeClr>
                          </a:solidFill>
                          <a:effectLst/>
                          <a:latin typeface="+mn-lt"/>
                          <a:ea typeface="+mn-ea"/>
                          <a:cs typeface="+mn-cs"/>
                        </a:rPr>
                        <a:t>HaNTE</a:t>
                      </a:r>
                      <a:r>
                        <a:rPr lang="en-US" sz="1200" b="1" u="none" strike="noStrike" kern="1200" dirty="0">
                          <a:solidFill>
                            <a:schemeClr val="bg1">
                              <a:lumMod val="50000"/>
                            </a:schemeClr>
                          </a:solidFill>
                          <a:effectLst/>
                          <a:latin typeface="+mn-lt"/>
                          <a:ea typeface="+mn-ea"/>
                          <a:cs typeface="+mn-cs"/>
                        </a:rPr>
                        <a:t>)</a:t>
                      </a:r>
                      <a:endParaRPr lang="en-GB" sz="1200" b="1" u="none" strike="noStrike" kern="1200" dirty="0">
                        <a:solidFill>
                          <a:schemeClr val="bg1">
                            <a:lumMod val="50000"/>
                          </a:schemeClr>
                        </a:solidFill>
                        <a:effectLst/>
                        <a:latin typeface="+mn-lt"/>
                        <a:ea typeface="+mn-ea"/>
                        <a:cs typeface="+mn-cs"/>
                      </a:endParaRPr>
                    </a:p>
                  </a:txBody>
                  <a:tcPr marL="9525" marR="9525" marT="9525" marB="0"/>
                </a:tc>
                <a:tc>
                  <a:txBody>
                    <a:bodyPr/>
                    <a:lstStyle/>
                    <a:p>
                      <a:pPr algn="ctr" fontAlgn="t"/>
                      <a:r>
                        <a:rPr lang="en-GB" sz="900" b="0" i="1" u="none" strike="noStrike" dirty="0">
                          <a:solidFill>
                            <a:schemeClr val="bg1">
                              <a:lumMod val="50000"/>
                            </a:schemeClr>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bg1">
                              <a:lumMod val="50000"/>
                            </a:schemeClr>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bg1">
                              <a:lumMod val="50000"/>
                            </a:schemeClr>
                          </a:solidFill>
                          <a:effectLst/>
                          <a:latin typeface="+mn-lt"/>
                          <a:ea typeface="+mn-ea"/>
                          <a:cs typeface="+mn-cs"/>
                        </a:rPr>
                        <a:t>03/22</a:t>
                      </a:r>
                    </a:p>
                  </a:txBody>
                  <a:tcPr marL="6973" marR="6973" marT="6973" marB="0"/>
                </a:tc>
                <a:tc>
                  <a:txBody>
                    <a:bodyPr/>
                    <a:lstStyle/>
                    <a:p>
                      <a:pPr algn="l" fontAlgn="t"/>
                      <a:r>
                        <a:rPr lang="en-GB" sz="900" b="0" i="0" u="none" strike="noStrike" dirty="0">
                          <a:solidFill>
                            <a:schemeClr val="bg1">
                              <a:lumMod val="50000"/>
                            </a:schemeClr>
                          </a:solidFill>
                          <a:effectLst/>
                          <a:latin typeface="Arial" panose="020B0604020202020204" pitchFamily="34" charset="0"/>
                        </a:rPr>
                        <a:t>Completed at SA#95-e</a:t>
                      </a:r>
                    </a:p>
                  </a:txBody>
                  <a:tcPr marL="6973" marR="6973" marT="6973" marB="0"/>
                </a:tc>
                <a:extLst>
                  <a:ext uri="{0D108BD9-81ED-4DB2-BD59-A6C34878D82A}">
                    <a16:rowId xmlns:a16="http://schemas.microsoft.com/office/drawing/2014/main" val="2445521616"/>
                  </a:ext>
                </a:extLst>
              </a:tr>
              <a:tr h="459826">
                <a:tc>
                  <a:txBody>
                    <a:bodyPr/>
                    <a:lstStyle/>
                    <a:p>
                      <a:pPr algn="ctr" fontAlgn="t"/>
                      <a:r>
                        <a:rPr lang="en-GB" sz="800" b="0" i="0" u="none" strike="noStrike" dirty="0">
                          <a:solidFill>
                            <a:schemeClr val="bg1">
                              <a:lumMod val="50000"/>
                            </a:schemeClr>
                          </a:solidFill>
                          <a:effectLst/>
                          <a:latin typeface="Arial" panose="020B0604020202020204" pitchFamily="34" charset="0"/>
                        </a:rPr>
                        <a:t>880012  </a:t>
                      </a:r>
                    </a:p>
                  </a:txBody>
                  <a:tcPr marL="9525" marR="9525" marT="9525" marB="0"/>
                </a:tc>
                <a:tc>
                  <a:txBody>
                    <a:bodyPr/>
                    <a:lstStyle/>
                    <a:p>
                      <a:pPr algn="l" fontAlgn="t"/>
                      <a:r>
                        <a:rPr lang="en-US" sz="1200" b="1" u="none" strike="noStrike" kern="1200" dirty="0">
                          <a:solidFill>
                            <a:schemeClr val="bg1">
                              <a:lumMod val="50000"/>
                            </a:schemeClr>
                          </a:solidFill>
                          <a:effectLst/>
                          <a:latin typeface="+mn-lt"/>
                          <a:ea typeface="+mn-ea"/>
                          <a:cs typeface="+mn-cs"/>
                        </a:rPr>
                        <a:t>Extension for headset interface tests of UE (</a:t>
                      </a:r>
                      <a:r>
                        <a:rPr lang="en-US" sz="1200" b="1" u="none" strike="noStrike" kern="1200" dirty="0" err="1">
                          <a:solidFill>
                            <a:schemeClr val="bg1">
                              <a:lumMod val="50000"/>
                            </a:schemeClr>
                          </a:solidFill>
                          <a:effectLst/>
                          <a:latin typeface="+mn-lt"/>
                          <a:ea typeface="+mn-ea"/>
                          <a:cs typeface="+mn-cs"/>
                        </a:rPr>
                        <a:t>HInT</a:t>
                      </a:r>
                      <a:r>
                        <a:rPr lang="en-US" sz="1200" b="1" u="none" strike="noStrike" kern="1200" dirty="0">
                          <a:solidFill>
                            <a:schemeClr val="bg1">
                              <a:lumMod val="50000"/>
                            </a:schemeClr>
                          </a:solidFill>
                          <a:effectLst/>
                          <a:latin typeface="+mn-lt"/>
                          <a:ea typeface="+mn-ea"/>
                          <a:cs typeface="+mn-cs"/>
                        </a:rPr>
                        <a:t>)</a:t>
                      </a:r>
                      <a:endParaRPr lang="en-GB" sz="1200" b="1" u="none" strike="noStrike" kern="1200" dirty="0">
                        <a:solidFill>
                          <a:schemeClr val="bg1">
                            <a:lumMod val="50000"/>
                          </a:schemeClr>
                        </a:solidFill>
                        <a:effectLst/>
                        <a:latin typeface="+mn-lt"/>
                        <a:ea typeface="+mn-ea"/>
                        <a:cs typeface="+mn-cs"/>
                      </a:endParaRPr>
                    </a:p>
                  </a:txBody>
                  <a:tcPr marL="9525" marR="9525" marT="9525" marB="0"/>
                </a:tc>
                <a:tc>
                  <a:txBody>
                    <a:bodyPr/>
                    <a:lstStyle/>
                    <a:p>
                      <a:pPr algn="ctr" fontAlgn="t"/>
                      <a:r>
                        <a:rPr lang="en-GB" sz="900" i="1" u="none" strike="noStrike" dirty="0">
                          <a:solidFill>
                            <a:schemeClr val="bg1">
                              <a:lumMod val="50000"/>
                            </a:schemeClr>
                          </a:solidFill>
                          <a:effectLst/>
                        </a:rPr>
                        <a:t>-</a:t>
                      </a:r>
                      <a:endParaRPr lang="en-GB" sz="900" b="0" i="1" u="none" strike="noStrike" dirty="0">
                        <a:solidFill>
                          <a:schemeClr val="bg1">
                            <a:lumMod val="50000"/>
                          </a:schemeClr>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bg1">
                              <a:lumMod val="50000"/>
                            </a:schemeClr>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bg1">
                              <a:lumMod val="50000"/>
                            </a:schemeClr>
                          </a:solidFill>
                          <a:effectLst/>
                          <a:latin typeface="+mn-lt"/>
                          <a:ea typeface="+mn-ea"/>
                          <a:cs typeface="+mn-cs"/>
                        </a:rPr>
                        <a:t>03/22</a:t>
                      </a:r>
                    </a:p>
                  </a:txBody>
                  <a:tcPr marL="6973" marR="6973" marT="6973" marB="0"/>
                </a:tc>
                <a:tc>
                  <a:txBody>
                    <a:bodyPr/>
                    <a:lstStyle/>
                    <a:p>
                      <a:pPr algn="l" fontAlgn="t"/>
                      <a:r>
                        <a:rPr lang="en-GB" sz="900" b="0" i="0" u="none" strike="noStrike" dirty="0">
                          <a:solidFill>
                            <a:schemeClr val="bg1">
                              <a:lumMod val="50000"/>
                            </a:schemeClr>
                          </a:solidFill>
                          <a:effectLst/>
                          <a:latin typeface="Arial" panose="020B0604020202020204" pitchFamily="34" charset="0"/>
                        </a:rPr>
                        <a:t>Completed at SA#94-e</a:t>
                      </a:r>
                    </a:p>
                  </a:txBody>
                  <a:tcPr marL="6973" marR="6973" marT="6973" marB="0"/>
                </a:tc>
                <a:extLst>
                  <a:ext uri="{0D108BD9-81ED-4DB2-BD59-A6C34878D82A}">
                    <a16:rowId xmlns:a16="http://schemas.microsoft.com/office/drawing/2014/main" val="1879990620"/>
                  </a:ext>
                </a:extLst>
              </a:tr>
              <a:tr h="459826">
                <a:tc>
                  <a:txBody>
                    <a:bodyPr/>
                    <a:lstStyle/>
                    <a:p>
                      <a:pPr algn="ctr" fontAlgn="t"/>
                      <a:r>
                        <a:rPr lang="en-GB" sz="800" b="0" i="0" u="none" strike="noStrike" dirty="0">
                          <a:solidFill>
                            <a:srgbClr val="000000"/>
                          </a:solidFill>
                          <a:effectLst/>
                          <a:latin typeface="Arial" panose="020B0604020202020204" pitchFamily="34" charset="0"/>
                        </a:rPr>
                        <a:t>920011   </a:t>
                      </a:r>
                    </a:p>
                  </a:txBody>
                  <a:tcPr marL="9525" marR="9525" marT="9525" marB="0"/>
                </a:tc>
                <a:tc>
                  <a:txBody>
                    <a:bodyPr/>
                    <a:lstStyle/>
                    <a:p>
                      <a:pPr algn="l" fontAlgn="t"/>
                      <a:r>
                        <a:rPr lang="en-US" sz="1200" b="1" u="none" strike="noStrike" kern="1200" dirty="0">
                          <a:solidFill>
                            <a:schemeClr val="bg1">
                              <a:lumMod val="50000"/>
                            </a:schemeClr>
                          </a:solidFill>
                          <a:effectLst/>
                          <a:latin typeface="+mn-lt"/>
                          <a:ea typeface="+mn-ea"/>
                          <a:cs typeface="+mn-cs"/>
                        </a:rPr>
                        <a:t>8K Television over 5G (8K_TV_5G)</a:t>
                      </a:r>
                      <a:endParaRPr lang="en-GB" sz="1200" b="1" u="none" strike="noStrike" kern="1200" dirty="0">
                        <a:solidFill>
                          <a:schemeClr val="bg1">
                            <a:lumMod val="50000"/>
                          </a:schemeClr>
                        </a:solidFill>
                        <a:effectLst/>
                        <a:latin typeface="+mn-lt"/>
                        <a:ea typeface="+mn-ea"/>
                        <a:cs typeface="+mn-cs"/>
                      </a:endParaRPr>
                    </a:p>
                  </a:txBody>
                  <a:tcPr marL="9525" marR="9525" marT="9525" marB="0"/>
                </a:tc>
                <a:tc>
                  <a:txBody>
                    <a:bodyPr/>
                    <a:lstStyle/>
                    <a:p>
                      <a:pPr algn="ctr" fontAlgn="t"/>
                      <a:r>
                        <a:rPr lang="en-GB" sz="900" b="0" i="1" u="none" strike="noStrike" dirty="0">
                          <a:solidFill>
                            <a:schemeClr val="bg1">
                              <a:lumMod val="50000"/>
                            </a:schemeClr>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bg1">
                              <a:lumMod val="50000"/>
                            </a:schemeClr>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bg1">
                              <a:lumMod val="50000"/>
                            </a:schemeClr>
                          </a:solidFill>
                          <a:effectLst/>
                          <a:latin typeface="+mn-lt"/>
                          <a:ea typeface="+mn-ea"/>
                          <a:cs typeface="+mn-cs"/>
                        </a:rPr>
                        <a:t>03/22</a:t>
                      </a:r>
                    </a:p>
                  </a:txBody>
                  <a:tcPr marL="6973" marR="6973" marT="6973" marB="0"/>
                </a:tc>
                <a:tc>
                  <a:txBody>
                    <a:bodyPr/>
                    <a:lstStyle/>
                    <a:p>
                      <a:pPr algn="l" fontAlgn="t"/>
                      <a:r>
                        <a:rPr lang="en-GB" sz="900" b="0" i="0" u="none" strike="noStrike" dirty="0">
                          <a:solidFill>
                            <a:schemeClr val="bg1">
                              <a:lumMod val="50000"/>
                            </a:schemeClr>
                          </a:solidFill>
                          <a:effectLst/>
                          <a:latin typeface="Arial" panose="020B0604020202020204" pitchFamily="34" charset="0"/>
                        </a:rPr>
                        <a:t>Completed at SA#95-e</a:t>
                      </a:r>
                    </a:p>
                  </a:txBody>
                  <a:tcPr marL="6973" marR="6973" marT="6973" marB="0"/>
                </a:tc>
                <a:extLst>
                  <a:ext uri="{0D108BD9-81ED-4DB2-BD59-A6C34878D82A}">
                    <a16:rowId xmlns:a16="http://schemas.microsoft.com/office/drawing/2014/main" val="1849091366"/>
                  </a:ext>
                </a:extLst>
              </a:tr>
              <a:tr h="459826">
                <a:tc>
                  <a:txBody>
                    <a:bodyPr/>
                    <a:lstStyle/>
                    <a:p>
                      <a:pPr algn="ctr" fontAlgn="t"/>
                      <a:r>
                        <a:rPr lang="en-GB" sz="800" b="0" i="0" u="none" strike="noStrike" dirty="0">
                          <a:solidFill>
                            <a:srgbClr val="000000"/>
                          </a:solidFill>
                          <a:effectLst/>
                          <a:latin typeface="Arial" panose="020B0604020202020204" pitchFamily="34" charset="0"/>
                        </a:rPr>
                        <a:t>920008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5GMS AF Event Exposure (EVEX)</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60%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06/22</a:t>
                      </a:r>
                    </a:p>
                  </a:txBody>
                  <a:tcPr marL="6973" marR="6973" marT="6973" marB="0"/>
                </a:tc>
                <a:tc>
                  <a:txBody>
                    <a:bodyPr/>
                    <a:lstStyle/>
                    <a:p>
                      <a:pPr algn="l" fontAlgn="t"/>
                      <a:r>
                        <a:rPr lang="en-GB" sz="900" b="0" i="0" u="none" strike="noStrike" dirty="0">
                          <a:solidFill>
                            <a:srgbClr val="00CC00"/>
                          </a:solidFill>
                          <a:effectLst/>
                          <a:latin typeface="Arial" panose="020B0604020202020204" pitchFamily="34" charset="0"/>
                        </a:rPr>
                        <a:t>Completed !</a:t>
                      </a: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3932884631"/>
                  </a:ext>
                </a:extLst>
              </a:tr>
              <a:tr h="459826">
                <a:tc>
                  <a:txBody>
                    <a:bodyPr/>
                    <a:lstStyle/>
                    <a:p>
                      <a:pPr algn="ctr" fontAlgn="t"/>
                      <a:r>
                        <a:rPr lang="en-GB" sz="800" b="0" i="0" u="none" strike="noStrike" dirty="0">
                          <a:solidFill>
                            <a:schemeClr val="bg1">
                              <a:lumMod val="50000"/>
                            </a:schemeClr>
                          </a:solidFill>
                          <a:effectLst/>
                          <a:latin typeface="Arial" panose="020B0604020202020204" pitchFamily="34" charset="0"/>
                        </a:rPr>
                        <a:t>920009     </a:t>
                      </a:r>
                    </a:p>
                  </a:txBody>
                  <a:tcPr marL="9525" marR="9525" marT="9525" marB="0"/>
                </a:tc>
                <a:tc>
                  <a:txBody>
                    <a:bodyPr/>
                    <a:lstStyle/>
                    <a:p>
                      <a:pPr algn="l" fontAlgn="t"/>
                      <a:r>
                        <a:rPr lang="en-US" sz="1200" b="1" u="none" strike="noStrike" kern="1200" dirty="0">
                          <a:solidFill>
                            <a:schemeClr val="bg1">
                              <a:lumMod val="50000"/>
                            </a:schemeClr>
                          </a:solidFill>
                          <a:effectLst/>
                          <a:latin typeface="+mn-lt"/>
                          <a:ea typeface="+mn-ea"/>
                          <a:cs typeface="+mn-cs"/>
                        </a:rPr>
                        <a:t>Edge Extensions to the 5G Media Streaming Architecture (5GMS_EDGE)</a:t>
                      </a:r>
                      <a:endParaRPr lang="en-GB" sz="1200" b="1" u="none" strike="noStrike" kern="1200" dirty="0">
                        <a:solidFill>
                          <a:schemeClr val="bg1">
                            <a:lumMod val="50000"/>
                          </a:schemeClr>
                        </a:solidFill>
                        <a:effectLst/>
                        <a:latin typeface="+mn-lt"/>
                        <a:ea typeface="+mn-ea"/>
                        <a:cs typeface="+mn-cs"/>
                      </a:endParaRPr>
                    </a:p>
                  </a:txBody>
                  <a:tcPr marL="9525" marR="9525" marT="9525" marB="0"/>
                </a:tc>
                <a:tc>
                  <a:txBody>
                    <a:bodyPr/>
                    <a:lstStyle/>
                    <a:p>
                      <a:pPr algn="ctr" fontAlgn="t"/>
                      <a:r>
                        <a:rPr lang="en-GB" sz="900" i="1" u="none" strike="noStrike" dirty="0">
                          <a:solidFill>
                            <a:schemeClr val="bg1">
                              <a:lumMod val="50000"/>
                            </a:schemeClr>
                          </a:solidFill>
                          <a:effectLst/>
                        </a:rPr>
                        <a:t>-</a:t>
                      </a:r>
                      <a:endParaRPr lang="en-GB" sz="900" b="0" i="1" u="none" strike="noStrike" dirty="0">
                        <a:solidFill>
                          <a:schemeClr val="bg1">
                            <a:lumMod val="50000"/>
                          </a:schemeClr>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bg1">
                              <a:lumMod val="50000"/>
                            </a:schemeClr>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bg1">
                              <a:lumMod val="50000"/>
                            </a:schemeClr>
                          </a:solidFill>
                          <a:effectLst/>
                          <a:latin typeface="+mn-lt"/>
                          <a:ea typeface="+mn-ea"/>
                          <a:cs typeface="+mn-cs"/>
                        </a:rPr>
                        <a:t>12/21</a:t>
                      </a:r>
                    </a:p>
                  </a:txBody>
                  <a:tcPr marL="6973" marR="6973" marT="6973" marB="0"/>
                </a:tc>
                <a:tc>
                  <a:txBody>
                    <a:bodyPr/>
                    <a:lstStyle/>
                    <a:p>
                      <a:pPr algn="l" fontAlgn="t"/>
                      <a:r>
                        <a:rPr lang="en-GB" sz="900" b="0" i="0" u="none" strike="noStrike" dirty="0">
                          <a:solidFill>
                            <a:schemeClr val="bg1">
                              <a:lumMod val="50000"/>
                            </a:schemeClr>
                          </a:solidFill>
                          <a:effectLst/>
                          <a:latin typeface="Arial" panose="020B0604020202020204" pitchFamily="34" charset="0"/>
                        </a:rPr>
                        <a:t>Completed at SA#94-e</a:t>
                      </a:r>
                    </a:p>
                  </a:txBody>
                  <a:tcPr marL="6973" marR="6973" marT="6973" marB="0"/>
                </a:tc>
                <a:extLst>
                  <a:ext uri="{0D108BD9-81ED-4DB2-BD59-A6C34878D82A}">
                    <a16:rowId xmlns:a16="http://schemas.microsoft.com/office/drawing/2014/main" val="564604280"/>
                  </a:ext>
                </a:extLst>
              </a:tr>
              <a:tr h="459826">
                <a:tc>
                  <a:txBody>
                    <a:bodyPr/>
                    <a:lstStyle/>
                    <a:p>
                      <a:pPr algn="ctr" fontAlgn="t"/>
                      <a:r>
                        <a:rPr lang="en-GB" sz="800" b="0" i="0" u="none" strike="noStrike" dirty="0">
                          <a:solidFill>
                            <a:schemeClr val="bg1">
                              <a:lumMod val="50000"/>
                            </a:schemeClr>
                          </a:solidFill>
                          <a:effectLst/>
                          <a:latin typeface="Arial" panose="020B0604020202020204" pitchFamily="34" charset="0"/>
                        </a:rPr>
                        <a:t>920010      </a:t>
                      </a:r>
                    </a:p>
                  </a:txBody>
                  <a:tcPr marL="9525" marR="9525" marT="9525" marB="0"/>
                </a:tc>
                <a:tc>
                  <a:txBody>
                    <a:bodyPr/>
                    <a:lstStyle/>
                    <a:p>
                      <a:pPr algn="l" fontAlgn="t"/>
                      <a:r>
                        <a:rPr lang="en-US" sz="1200" b="1" u="none" strike="noStrike" kern="1200" dirty="0">
                          <a:solidFill>
                            <a:schemeClr val="bg1">
                              <a:lumMod val="50000"/>
                            </a:schemeClr>
                          </a:solidFill>
                          <a:effectLst/>
                          <a:latin typeface="+mn-lt"/>
                          <a:ea typeface="+mn-ea"/>
                          <a:cs typeface="+mn-cs"/>
                        </a:rPr>
                        <a:t>5G Multicast-Broadcast User Service Architecture and related 5GMS Extensions (5MBUSA)</a:t>
                      </a:r>
                      <a:endParaRPr lang="en-GB" sz="1200" b="1" u="none" strike="noStrike" kern="1200" dirty="0">
                        <a:solidFill>
                          <a:schemeClr val="bg1">
                            <a:lumMod val="50000"/>
                          </a:schemeClr>
                        </a:solidFill>
                        <a:effectLst/>
                        <a:latin typeface="+mn-lt"/>
                        <a:ea typeface="+mn-ea"/>
                        <a:cs typeface="+mn-cs"/>
                      </a:endParaRPr>
                    </a:p>
                  </a:txBody>
                  <a:tcPr marL="9525" marR="9525" marT="9525" marB="0"/>
                </a:tc>
                <a:tc>
                  <a:txBody>
                    <a:bodyPr/>
                    <a:lstStyle/>
                    <a:p>
                      <a:pPr algn="ctr" fontAlgn="t"/>
                      <a:r>
                        <a:rPr lang="en-GB" sz="900" b="0" i="1" u="none" strike="noStrike" dirty="0">
                          <a:solidFill>
                            <a:schemeClr val="bg1">
                              <a:lumMod val="50000"/>
                            </a:schemeClr>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bg1">
                              <a:lumMod val="50000"/>
                            </a:schemeClr>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bg1">
                              <a:lumMod val="50000"/>
                            </a:schemeClr>
                          </a:solidFill>
                          <a:effectLst/>
                          <a:latin typeface="+mn-lt"/>
                          <a:ea typeface="+mn-ea"/>
                          <a:cs typeface="+mn-cs"/>
                        </a:rPr>
                        <a:t>03/22</a:t>
                      </a:r>
                    </a:p>
                  </a:txBody>
                  <a:tcPr marL="6973" marR="6973" marT="6973" marB="0"/>
                </a:tc>
                <a:tc>
                  <a:txBody>
                    <a:bodyPr/>
                    <a:lstStyle/>
                    <a:p>
                      <a:pPr algn="l" fontAlgn="t"/>
                      <a:r>
                        <a:rPr lang="en-GB" sz="900" b="0" i="0" u="none" strike="noStrike" dirty="0">
                          <a:solidFill>
                            <a:schemeClr val="bg1">
                              <a:lumMod val="50000"/>
                            </a:schemeClr>
                          </a:solidFill>
                          <a:effectLst/>
                          <a:latin typeface="Arial" panose="020B0604020202020204" pitchFamily="34" charset="0"/>
                        </a:rPr>
                        <a:t>Completed at SA#95-e</a:t>
                      </a:r>
                    </a:p>
                  </a:txBody>
                  <a:tcPr marL="6973" marR="6973" marT="6973" marB="0"/>
                </a:tc>
                <a:extLst>
                  <a:ext uri="{0D108BD9-81ED-4DB2-BD59-A6C34878D82A}">
                    <a16:rowId xmlns:a16="http://schemas.microsoft.com/office/drawing/2014/main" val="1012424162"/>
                  </a:ext>
                </a:extLst>
              </a:tr>
              <a:tr h="459826">
                <a:tc>
                  <a:txBody>
                    <a:bodyPr/>
                    <a:lstStyle/>
                    <a:p>
                      <a:pPr algn="ctr" fontAlgn="t"/>
                      <a:r>
                        <a:rPr lang="en-GB" sz="800" b="0" i="0" u="none" strike="noStrike" dirty="0">
                          <a:solidFill>
                            <a:schemeClr val="bg1">
                              <a:lumMod val="50000"/>
                            </a:schemeClr>
                          </a:solidFill>
                          <a:effectLst/>
                          <a:latin typeface="Arial" panose="020B0604020202020204" pitchFamily="34" charset="0"/>
                        </a:rPr>
                        <a:t>890009</a:t>
                      </a:r>
                    </a:p>
                  </a:txBody>
                  <a:tcPr marL="9525" marR="9525" marT="9525" marB="0"/>
                </a:tc>
                <a:tc>
                  <a:txBody>
                    <a:bodyPr/>
                    <a:lstStyle/>
                    <a:p>
                      <a:pPr algn="l" fontAlgn="t"/>
                      <a:r>
                        <a:rPr lang="en-GB" sz="1200" b="1" u="none" strike="noStrike" kern="1200" dirty="0">
                          <a:solidFill>
                            <a:schemeClr val="bg1">
                              <a:lumMod val="50000"/>
                            </a:schemeClr>
                          </a:solidFill>
                          <a:effectLst/>
                          <a:latin typeface="+mn-lt"/>
                          <a:ea typeface="+mn-ea"/>
                          <a:cs typeface="+mn-cs"/>
                        </a:rPr>
                        <a:t>Operation Points for 8K VR 360 Video over 5G (8K_VR_5G)</a:t>
                      </a:r>
                    </a:p>
                  </a:txBody>
                  <a:tcPr marL="9525" marR="9525" marT="9525" marB="0"/>
                </a:tc>
                <a:tc>
                  <a:txBody>
                    <a:bodyPr/>
                    <a:lstStyle/>
                    <a:p>
                      <a:pPr algn="ctr" fontAlgn="t"/>
                      <a:r>
                        <a:rPr lang="en-GB" sz="900" b="0" i="1" u="none" strike="noStrike" dirty="0">
                          <a:solidFill>
                            <a:schemeClr val="bg1">
                              <a:lumMod val="50000"/>
                            </a:schemeClr>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bg1">
                              <a:lumMod val="50000"/>
                            </a:schemeClr>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bg1">
                              <a:lumMod val="50000"/>
                            </a:schemeClr>
                          </a:solidFill>
                          <a:effectLst/>
                          <a:latin typeface="+mn-lt"/>
                          <a:ea typeface="+mn-ea"/>
                          <a:cs typeface="+mn-cs"/>
                        </a:rPr>
                        <a:t>09/21</a:t>
                      </a:r>
                    </a:p>
                  </a:txBody>
                  <a:tcPr marL="6973" marR="6973" marT="6973" marB="0"/>
                </a:tc>
                <a:tc>
                  <a:txBody>
                    <a:bodyPr/>
                    <a:lstStyle/>
                    <a:p>
                      <a:pPr algn="l" fontAlgn="t"/>
                      <a:r>
                        <a:rPr lang="en-GB" sz="900" b="0" i="0" u="none" strike="noStrike" dirty="0">
                          <a:solidFill>
                            <a:schemeClr val="bg1">
                              <a:lumMod val="50000"/>
                            </a:schemeClr>
                          </a:solidFill>
                          <a:effectLst/>
                          <a:latin typeface="Arial" panose="020B0604020202020204" pitchFamily="34" charset="0"/>
                        </a:rPr>
                        <a:t>Completed at SA#93-e</a:t>
                      </a:r>
                    </a:p>
                  </a:txBody>
                  <a:tcPr marL="6973" marR="6973" marT="6973" marB="0"/>
                </a:tc>
                <a:extLst>
                  <a:ext uri="{0D108BD9-81ED-4DB2-BD59-A6C34878D82A}">
                    <a16:rowId xmlns:a16="http://schemas.microsoft.com/office/drawing/2014/main" val="4216061510"/>
                  </a:ext>
                </a:extLst>
              </a:tr>
              <a:tr h="459826">
                <a:tc>
                  <a:txBody>
                    <a:bodyPr/>
                    <a:lstStyle/>
                    <a:p>
                      <a:pPr algn="ctr" fontAlgn="t"/>
                      <a:r>
                        <a:rPr lang="en-GB" sz="800" b="0" i="0" u="none" strike="noStrike" dirty="0">
                          <a:solidFill>
                            <a:srgbClr val="000000"/>
                          </a:solidFill>
                          <a:effectLst/>
                          <a:latin typeface="Arial" panose="020B0604020202020204" pitchFamily="34" charset="0"/>
                        </a:rPr>
                        <a:t>940008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Multicast-Broadcast Protocols (5MBP3)</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40%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06/22</a:t>
                      </a:r>
                    </a:p>
                  </a:txBody>
                  <a:tcPr marL="6973" marR="6973" marT="6973" marB="0"/>
                </a:tc>
                <a:tc>
                  <a:txBody>
                    <a:bodyPr/>
                    <a:lstStyle/>
                    <a:p>
                      <a:pPr algn="l" fontAlgn="t"/>
                      <a:r>
                        <a:rPr lang="en-GB" sz="900" b="0" i="0" u="none" strike="noStrike" dirty="0">
                          <a:solidFill>
                            <a:srgbClr val="00CC00"/>
                          </a:solidFill>
                          <a:effectLst/>
                          <a:latin typeface="Arial" panose="020B0604020202020204" pitchFamily="34" charset="0"/>
                        </a:rPr>
                        <a:t>Completed !</a:t>
                      </a: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853063234"/>
                  </a:ext>
                </a:extLst>
              </a:tr>
              <a:tr h="459826">
                <a:tc>
                  <a:txBody>
                    <a:bodyPr/>
                    <a:lstStyle/>
                    <a:p>
                      <a:pPr algn="ctr" fontAlgn="t"/>
                      <a:r>
                        <a:rPr lang="en-GB" sz="800" b="0" i="0" u="none" strike="noStrike" dirty="0">
                          <a:solidFill>
                            <a:srgbClr val="000000"/>
                          </a:solidFill>
                          <a:effectLst/>
                          <a:latin typeface="Arial" panose="020B0604020202020204" pitchFamily="34" charset="0"/>
                        </a:rPr>
                        <a:t>940009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Edge Extensions to 5GMS Stage 3 (5GMS_EDGE_3)</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60%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06/22</a:t>
                      </a:r>
                    </a:p>
                  </a:txBody>
                  <a:tcPr marL="6973" marR="6973" marT="6973" marB="0"/>
                </a:tc>
                <a:tc>
                  <a:txBody>
                    <a:bodyPr/>
                    <a:lstStyle/>
                    <a:p>
                      <a:pPr algn="l" fontAlgn="t"/>
                      <a:r>
                        <a:rPr lang="en-GB" sz="900" b="0" i="0" u="none" strike="noStrike" dirty="0">
                          <a:solidFill>
                            <a:srgbClr val="00CC00"/>
                          </a:solidFill>
                          <a:effectLst/>
                          <a:latin typeface="Arial" panose="020B0604020202020204" pitchFamily="34" charset="0"/>
                        </a:rPr>
                        <a:t>Completed !</a:t>
                      </a: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715203025"/>
                  </a:ext>
                </a:extLst>
              </a:tr>
            </a:tbl>
          </a:graphicData>
        </a:graphic>
      </p:graphicFrame>
    </p:spTree>
    <p:extLst>
      <p:ext uri="{BB962C8B-B14F-4D97-AF65-F5344CB8AC3E}">
        <p14:creationId xmlns:p14="http://schemas.microsoft.com/office/powerpoint/2010/main" val="2348495412"/>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5GMS AF Event Exposure </a:t>
            </a:r>
            <a:r>
              <a:rPr lang="en-US" altLang="en-US" sz="3200" dirty="0"/>
              <a:t>(</a:t>
            </a:r>
            <a:r>
              <a:rPr lang="en-US" sz="3200" dirty="0"/>
              <a:t>EVEX</a:t>
            </a:r>
            <a:r>
              <a:rPr lang="en-US" altLang="en-US" sz="3200" dirty="0"/>
              <a:t>) - </a:t>
            </a:r>
            <a:r>
              <a:rPr lang="en-US" altLang="en-US" sz="3200" dirty="0">
                <a:solidFill>
                  <a:srgbClr val="00CC00"/>
                </a:solidFill>
              </a:rPr>
              <a:t>Completed !</a:t>
            </a:r>
            <a:endParaRPr lang="fr-FR" dirty="0">
              <a:solidFill>
                <a:srgbClr val="00CC0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19351"/>
            <a:ext cx="11068050" cy="3846514"/>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spcBef>
                <a:spcPts val="600"/>
              </a:spcBef>
              <a:defRPr/>
            </a:pPr>
            <a:r>
              <a:rPr lang="en-US" sz="1400" dirty="0"/>
              <a:t>Objectives (summarized): define the media related data and formats for the media session data to be exposed by the 5GMS AF. Enhance the 5GMS AF data collection to support direct and indirect collection of UE data pertaining to media sessions. WID: </a:t>
            </a:r>
            <a:r>
              <a:rPr lang="en-US" altLang="en-US" sz="1400" dirty="0">
                <a:cs typeface="Arial" panose="020B0604020202020204" pitchFamily="34" charset="0"/>
                <a:hlinkClick r:id="rId2"/>
              </a:rPr>
              <a:t>SP-210374</a:t>
            </a:r>
            <a:endParaRPr lang="en-US" sz="1400" dirty="0"/>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Completed TS 26.531 (SP-220603), Version 2.1.0, "Data Collection and Reporting; General Description and Architecture“ for approval. Created at the request of SA2, TS 26.531 provides a stage 2 specification for data collection and reporting as part of the EVEX Work Item. It includes a reference architecture defining a generic Data Collection AF. This generic architecture is intended to be instantiated in other 3GPP technical specifications for the collection, reporting and exposure of UE data pertaining to particular application domains. The first such domain anticipated is 5G Media Streaming. </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Completed TS 26.532 (SP-220604), Version 2.0.0,"Data Collection and Reporting; Protocols and Formats;“. The EVEX Work Item identified the creation of TS 26.532 as stage 3 specification for UE data collection and reporting functionality, to complement the stage 2 specification in TS 26.531 on generic data collection and reporting architecture.</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Prepared and agreed CRs (SP-220598) to TS 26.501 (</a:t>
            </a:r>
            <a:r>
              <a:rPr lang="en-US" sz="1400" dirty="0"/>
              <a:t>5G Media Streaming (5GMS); General description and architecture) </a:t>
            </a:r>
            <a:r>
              <a:rPr lang="en-US" altLang="zh-CN" sz="1400" dirty="0">
                <a:cs typeface="Arial" pitchFamily="34" charset="0"/>
              </a:rPr>
              <a:t>on Data collection and reporting for 5G Media Streaming, on expanded downlink provisioning procedures and domain model, and on use cases for newly defined 5GMS event and to TS 26.512 on support for Data Collection and Reporting for 5G Media Streaming.</a:t>
            </a: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2827235796"/>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920008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5GMS AF Event Exposure (EVEX)</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60%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06/22</a:t>
                      </a:r>
                    </a:p>
                  </a:txBody>
                  <a:tcPr marL="6973" marR="6973" marT="6973" marB="0"/>
                </a:tc>
                <a:tc>
                  <a:txBody>
                    <a:bodyPr/>
                    <a:lstStyle/>
                    <a:p>
                      <a:pPr algn="l" fontAlgn="t"/>
                      <a:r>
                        <a:rPr lang="en-GB" sz="900" b="0" i="0" u="none" strike="noStrike" dirty="0">
                          <a:solidFill>
                            <a:srgbClr val="00CC00"/>
                          </a:solidFill>
                          <a:effectLst/>
                          <a:latin typeface="Arial" panose="020B0604020202020204" pitchFamily="34" charset="0"/>
                        </a:rPr>
                        <a:t>Completed !</a:t>
                      </a: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353199286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5G Multicast-Broadcast Protocols (5MBP3) </a:t>
            </a:r>
            <a:r>
              <a:rPr lang="en-US" altLang="en-US" sz="3200" dirty="0"/>
              <a:t>- </a:t>
            </a:r>
            <a:r>
              <a:rPr lang="en-US" altLang="en-US" sz="3200" dirty="0">
                <a:solidFill>
                  <a:srgbClr val="00CC00"/>
                </a:solidFill>
              </a:rPr>
              <a:t>Completed !</a:t>
            </a:r>
            <a:endParaRPr lang="fr-FR" dirty="0">
              <a:solidFill>
                <a:srgbClr val="00CC0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38401"/>
            <a:ext cx="11068050" cy="3846514"/>
          </a:xfrm>
        </p:spPr>
        <p:txBody>
          <a:bodyPr/>
          <a:lstStyle/>
          <a:p>
            <a:pPr marL="285750" lvl="0" indent="-285750" fontAlgn="base">
              <a:lnSpc>
                <a:spcPct val="93000"/>
              </a:lnSpc>
              <a:spcBef>
                <a:spcPct val="15000"/>
              </a:spcBef>
              <a:spcAft>
                <a:spcPct val="15000"/>
              </a:spcAft>
              <a:buSzPct val="100000"/>
              <a:buNone/>
              <a:tabLst>
                <a:tab pos="285750" algn="l"/>
              </a:tabLst>
              <a:defRPr/>
            </a:pPr>
            <a:r>
              <a:rPr lang="en-GB" sz="1600" b="1" u="sng" dirty="0">
                <a:cs typeface="Arial" pitchFamily="34" charset="0"/>
              </a:rPr>
              <a:t>Purpose</a:t>
            </a:r>
          </a:p>
          <a:p>
            <a:pPr marL="285750" indent="-285750">
              <a:lnSpc>
                <a:spcPct val="93000"/>
              </a:lnSpc>
              <a:spcBef>
                <a:spcPct val="15000"/>
              </a:spcBef>
              <a:spcAft>
                <a:spcPct val="15000"/>
              </a:spcAft>
              <a:buSzPct val="100000"/>
              <a:tabLst>
                <a:tab pos="285750" algn="l"/>
              </a:tabLst>
              <a:defRPr/>
            </a:pPr>
            <a:r>
              <a:rPr lang="en-US" sz="1600" dirty="0"/>
              <a:t>Specify the stage 3 format and protocol for User Service Announcement (between MBSF and MBS Client), MBS distribution methods (between MBSTF and MBS Client) based on existing MBMS delivery methods i.e. Object distribution method and Packet distribution method, associated delivery procedures, and corresponding extensions to TS 26.512, TS 26.346 and TS 26.347 to support 5G Media Streaming via </a:t>
            </a:r>
            <a:r>
              <a:rPr lang="en-US" sz="1600" dirty="0" err="1"/>
              <a:t>eMBMS</a:t>
            </a:r>
            <a:r>
              <a:rPr lang="en-US" sz="1600" dirty="0"/>
              <a:t>. </a:t>
            </a:r>
            <a:r>
              <a:rPr lang="en-US" altLang="en-US" sz="1600" dirty="0">
                <a:cs typeface="Arial" panose="020B0604020202020204" pitchFamily="34" charset="0"/>
              </a:rPr>
              <a:t>WID: </a:t>
            </a:r>
            <a:r>
              <a:rPr lang="en-US" altLang="en-US" sz="1600" dirty="0">
                <a:cs typeface="Arial" panose="020B0604020202020204" pitchFamily="34" charset="0"/>
                <a:hlinkClick r:id="rId2"/>
              </a:rPr>
              <a:t>SP-211335</a:t>
            </a:r>
            <a:endParaRPr lang="en-US" altLang="en-US" sz="1600" dirty="0">
              <a:cs typeface="Arial" panose="020B0604020202020204" pitchFamily="34" charset="0"/>
            </a:endParaRPr>
          </a:p>
          <a:p>
            <a:pPr marL="285750" lvl="0" indent="-285750" fontAlgn="base">
              <a:lnSpc>
                <a:spcPct val="93000"/>
              </a:lnSpc>
              <a:spcBef>
                <a:spcPct val="15000"/>
              </a:spcBef>
              <a:spcAft>
                <a:spcPct val="15000"/>
              </a:spcAft>
              <a:buSzPct val="100000"/>
              <a:buNone/>
              <a:tabLst>
                <a:tab pos="285750" algn="l"/>
              </a:tabLst>
              <a:defRPr/>
            </a:pPr>
            <a:r>
              <a:rPr lang="en-GB" sz="1600" b="1" u="sng" dirty="0">
                <a:cs typeface="Arial" pitchFamily="34" charset="0"/>
              </a:rPr>
              <a:t>Progress in the last quarter</a:t>
            </a:r>
            <a:r>
              <a:rPr lang="en-US" altLang="zh-CN" sz="1600" dirty="0">
                <a:cs typeface="Arial" pitchFamily="34" charset="0"/>
              </a:rPr>
              <a:t> </a:t>
            </a:r>
          </a:p>
          <a:p>
            <a:pPr marL="285750" indent="-285750">
              <a:lnSpc>
                <a:spcPct val="93000"/>
              </a:lnSpc>
              <a:spcBef>
                <a:spcPct val="15000"/>
              </a:spcBef>
              <a:spcAft>
                <a:spcPct val="15000"/>
              </a:spcAft>
              <a:buSzPct val="100000"/>
              <a:tabLst>
                <a:tab pos="285750" algn="l"/>
              </a:tabLst>
              <a:defRPr/>
            </a:pPr>
            <a:r>
              <a:rPr lang="en-US" altLang="en-US" sz="1600" dirty="0">
                <a:cs typeface="Arial" panose="020B0604020202020204" pitchFamily="34" charset="0"/>
              </a:rPr>
              <a:t>Prepared and agreed CRs </a:t>
            </a:r>
            <a:r>
              <a:rPr lang="en-US" altLang="zh-CN" sz="1600" dirty="0">
                <a:cs typeface="Arial" pitchFamily="34" charset="0"/>
              </a:rPr>
              <a:t>(SP-220597) </a:t>
            </a:r>
            <a:r>
              <a:rPr lang="en-US" altLang="en-US" sz="1600" dirty="0">
                <a:cs typeface="Arial" panose="020B0604020202020204" pitchFamily="34" charset="0"/>
              </a:rPr>
              <a:t>on User Service, </a:t>
            </a:r>
            <a:r>
              <a:rPr lang="en-US" altLang="en-US" sz="1600" dirty="0" err="1">
                <a:cs typeface="Arial" panose="020B0604020202020204" pitchFamily="34" charset="0"/>
              </a:rPr>
              <a:t>xMB</a:t>
            </a:r>
            <a:r>
              <a:rPr lang="en-US" altLang="en-US" sz="1600" dirty="0">
                <a:cs typeface="Arial" panose="020B0604020202020204" pitchFamily="34" charset="0"/>
              </a:rPr>
              <a:t>, API and 5GMS protocol extensions for 5GMS via </a:t>
            </a:r>
            <a:r>
              <a:rPr lang="en-US" altLang="en-US" sz="1600" dirty="0" err="1">
                <a:cs typeface="Arial" panose="020B0604020202020204" pitchFamily="34" charset="0"/>
              </a:rPr>
              <a:t>eMBMS</a:t>
            </a:r>
            <a:r>
              <a:rPr lang="en-US" altLang="en-US" sz="1600" dirty="0">
                <a:cs typeface="Arial" panose="020B0604020202020204" pitchFamily="34" charset="0"/>
              </a:rPr>
              <a:t> [5MBP3]:</a:t>
            </a:r>
          </a:p>
          <a:p>
            <a:pPr marL="685800" lvl="2">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CR to TS 26.346 User Service Extensions for 5GMS via </a:t>
            </a:r>
            <a:r>
              <a:rPr lang="en-US" altLang="en-US" sz="1400" dirty="0" err="1">
                <a:cs typeface="Arial" panose="020B0604020202020204" pitchFamily="34" charset="0"/>
              </a:rPr>
              <a:t>eMBMS</a:t>
            </a:r>
            <a:endParaRPr lang="en-US" altLang="en-US" sz="1400" dirty="0">
              <a:cs typeface="Arial" panose="020B0604020202020204" pitchFamily="34" charset="0"/>
            </a:endParaRPr>
          </a:p>
          <a:p>
            <a:pPr marL="685800" lvl="2">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CR to TS 26.346 Feature reduced FLUTE FDT Schema</a:t>
            </a:r>
          </a:p>
          <a:p>
            <a:pPr marL="685800" lvl="2">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CR to TS 26.348 </a:t>
            </a:r>
            <a:r>
              <a:rPr lang="en-US" altLang="en-US" sz="1400" dirty="0" err="1">
                <a:cs typeface="Arial" panose="020B0604020202020204" pitchFamily="34" charset="0"/>
              </a:rPr>
              <a:t>xMB</a:t>
            </a:r>
            <a:r>
              <a:rPr lang="en-US" altLang="en-US" sz="1400" dirty="0">
                <a:cs typeface="Arial" panose="020B0604020202020204" pitchFamily="34" charset="0"/>
              </a:rPr>
              <a:t> Extensions for 5GMS via </a:t>
            </a:r>
            <a:r>
              <a:rPr lang="en-US" altLang="en-US" sz="1400" dirty="0" err="1">
                <a:cs typeface="Arial" panose="020B0604020202020204" pitchFamily="34" charset="0"/>
              </a:rPr>
              <a:t>eMBMS</a:t>
            </a:r>
            <a:endParaRPr lang="en-US" altLang="en-US" sz="1400" dirty="0">
              <a:cs typeface="Arial" panose="020B0604020202020204" pitchFamily="34" charset="0"/>
            </a:endParaRPr>
          </a:p>
          <a:p>
            <a:pPr marL="685800" lvl="2">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CR to TS 26.347 API Extensions for 5GMS via </a:t>
            </a:r>
            <a:r>
              <a:rPr lang="en-US" altLang="en-US" sz="1400" dirty="0" err="1">
                <a:cs typeface="Arial" panose="020B0604020202020204" pitchFamily="34" charset="0"/>
              </a:rPr>
              <a:t>eMBMS</a:t>
            </a:r>
            <a:endParaRPr lang="en-US" altLang="en-US" sz="1400" dirty="0">
              <a:cs typeface="Arial" panose="020B0604020202020204" pitchFamily="34" charset="0"/>
            </a:endParaRPr>
          </a:p>
          <a:p>
            <a:pPr marL="685800" lvl="2">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CR to TS 26.512 5GMS Protocol Extensions for 5GMS via </a:t>
            </a:r>
            <a:r>
              <a:rPr lang="en-US" altLang="en-US" sz="1400" dirty="0" err="1">
                <a:cs typeface="Arial" panose="020B0604020202020204" pitchFamily="34" charset="0"/>
              </a:rPr>
              <a:t>eMBMS</a:t>
            </a:r>
            <a:r>
              <a:rPr lang="en-US" altLang="en-US" sz="1400" dirty="0">
                <a:cs typeface="Arial" panose="020B0604020202020204" pitchFamily="34" charset="0"/>
              </a:rPr>
              <a:t> </a:t>
            </a:r>
          </a:p>
          <a:p>
            <a:pPr marL="285750" indent="-285750">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Completed TS 26.517 (SP-220605), Version 2.0.0, "5G Multicast–Broadcast User Services; Protocols and Formats“. As part of the 5MBP3 Work Item, TS 26.517 provides a Release 17 stage 3 specification of the protocols and data formats supporting Multicast–Broadcast User Services in the 5G System.</a:t>
            </a:r>
          </a:p>
          <a:p>
            <a:pPr marL="285750" indent="-285750">
              <a:buNone/>
            </a:pPr>
            <a:endParaRPr lang="fr-FR" sz="16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435735920"/>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940008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Multicast-Broadcast Protocols (5MBP3)</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40%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06/22</a:t>
                      </a:r>
                    </a:p>
                  </a:txBody>
                  <a:tcPr marL="6973" marR="6973" marT="6973" marB="0"/>
                </a:tc>
                <a:tc>
                  <a:txBody>
                    <a:bodyPr/>
                    <a:lstStyle/>
                    <a:p>
                      <a:pPr algn="l" fontAlgn="t"/>
                      <a:r>
                        <a:rPr lang="en-GB" sz="900" b="0" i="0" u="none" strike="noStrike" dirty="0">
                          <a:solidFill>
                            <a:srgbClr val="00CC00"/>
                          </a:solidFill>
                          <a:effectLst/>
                          <a:latin typeface="Arial" panose="020B0604020202020204" pitchFamily="34" charset="0"/>
                        </a:rPr>
                        <a:t>Completed !</a:t>
                      </a: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407585171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Edge Extensions to 5GMS Stage 3 (5GMS_EDGE_3) </a:t>
            </a:r>
            <a:r>
              <a:rPr lang="en-US" altLang="en-US" sz="3200" dirty="0"/>
              <a:t>- </a:t>
            </a:r>
            <a:r>
              <a:rPr lang="en-US" altLang="en-US" sz="3200" dirty="0">
                <a:solidFill>
                  <a:srgbClr val="00CC00"/>
                </a:solidFill>
              </a:rPr>
              <a:t>Completed !</a:t>
            </a:r>
            <a:endParaRPr lang="fr-FR" dirty="0">
              <a:solidFill>
                <a:srgbClr val="00CC0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38401"/>
            <a:ext cx="11068050" cy="3846514"/>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5750" indent="-285750">
              <a:lnSpc>
                <a:spcPct val="93000"/>
              </a:lnSpc>
              <a:spcBef>
                <a:spcPct val="15000"/>
              </a:spcBef>
              <a:spcAft>
                <a:spcPct val="15000"/>
              </a:spcAft>
              <a:buSzPct val="100000"/>
              <a:tabLst>
                <a:tab pos="285750" algn="l"/>
              </a:tabLst>
              <a:defRPr/>
            </a:pPr>
            <a:r>
              <a:rPr lang="en-US" altLang="en-US" sz="1400" dirty="0"/>
              <a:t>Based on 5GMS extended architecture TS 26.501 that now supports Edge media processing, e</a:t>
            </a:r>
            <a:r>
              <a:rPr lang="en-US" sz="1400" dirty="0"/>
              <a:t>xtend the M1 interface and APIs to support the provisioning of edge resources for media services, enhance the M5 interface and APIs to support the configuration, discovery, QoS support, tracking, and relocation of edge processing resources; define the 5GMS AF and 5GMS AS application context and the corresponding transfer procedures; introduce any other related stage 3 enablers for edge media processing</a:t>
            </a:r>
          </a:p>
          <a:p>
            <a:pPr marL="285750" indent="-28575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WID: </a:t>
            </a:r>
            <a:r>
              <a:rPr lang="en-US" altLang="en-US" sz="1400" dirty="0">
                <a:cs typeface="Arial" panose="020B0604020202020204" pitchFamily="34" charset="0"/>
                <a:hlinkClick r:id="rId2"/>
              </a:rPr>
              <a:t>SP-211336</a:t>
            </a:r>
            <a:endParaRPr lang="en-US" altLang="en-US" sz="1400" dirty="0">
              <a:cs typeface="Arial" panose="020B0604020202020204" pitchFamily="34" charset="0"/>
            </a:endParaRPr>
          </a:p>
          <a:p>
            <a:pPr marL="285750" indent="-28575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r>
              <a:rPr lang="en-US" altLang="zh-CN" sz="1400" dirty="0">
                <a:cs typeface="Arial" pitchFamily="34" charset="0"/>
              </a:rPr>
              <a:t> </a:t>
            </a:r>
          </a:p>
          <a:p>
            <a:pPr marL="285750" indent="-28575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Completed the CR 26.512-0020rev2 </a:t>
            </a:r>
            <a:r>
              <a:rPr lang="en-US" altLang="zh-CN" sz="1400" dirty="0">
                <a:cs typeface="Arial" pitchFamily="34" charset="0"/>
              </a:rPr>
              <a:t>(SP-220595)</a:t>
            </a:r>
            <a:r>
              <a:rPr lang="en-US" altLang="en-US" sz="1400" dirty="0">
                <a:cs typeface="Arial" panose="020B0604020202020204" pitchFamily="34" charset="0"/>
              </a:rPr>
              <a:t> on Adding Edge Support (Rel-17) which adds extensions to the procedures in the M1 and M5 interface to add support for edge media processing</a:t>
            </a: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3916649751"/>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940009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Edge Extensions to 5GMS Stage 3 (5GMS_EDGE_3)</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60%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06/22</a:t>
                      </a:r>
                    </a:p>
                  </a:txBody>
                  <a:tcPr marL="6973" marR="6973" marT="6973" marB="0"/>
                </a:tc>
                <a:tc>
                  <a:txBody>
                    <a:bodyPr/>
                    <a:lstStyle/>
                    <a:p>
                      <a:pPr algn="l" fontAlgn="t"/>
                      <a:r>
                        <a:rPr lang="en-GB" sz="900" b="0" i="0" u="none" strike="noStrike" dirty="0">
                          <a:solidFill>
                            <a:srgbClr val="00CC00"/>
                          </a:solidFill>
                          <a:effectLst/>
                          <a:latin typeface="Arial" panose="020B0604020202020204" pitchFamily="34" charset="0"/>
                        </a:rPr>
                        <a:t>Completed !</a:t>
                      </a: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95260374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1970088" y="1339851"/>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Rel-18 Work Items</a:t>
            </a:r>
          </a:p>
        </p:txBody>
      </p:sp>
      <p:graphicFrame>
        <p:nvGraphicFramePr>
          <p:cNvPr id="7" name="Table 3">
            <a:extLst>
              <a:ext uri="{FF2B5EF4-FFF2-40B4-BE49-F238E27FC236}">
                <a16:creationId xmlns:a16="http://schemas.microsoft.com/office/drawing/2014/main" id="{16422D9A-66C0-4955-8C85-ED1D9F430904}"/>
              </a:ext>
            </a:extLst>
          </p:cNvPr>
          <p:cNvGraphicFramePr>
            <a:graphicFrameLocks noGrp="1"/>
          </p:cNvGraphicFramePr>
          <p:nvPr>
            <p:extLst>
              <p:ext uri="{D42A27DB-BD31-4B8C-83A1-F6EECF244321}">
                <p14:modId xmlns:p14="http://schemas.microsoft.com/office/powerpoint/2010/main" val="1445094196"/>
              </p:ext>
            </p:extLst>
          </p:nvPr>
        </p:nvGraphicFramePr>
        <p:xfrm>
          <a:off x="604006" y="1526796"/>
          <a:ext cx="10863742" cy="2203712"/>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830005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Terminal Audio quality performance and Test methods for Immersive Audio Services (ATIAS)</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20%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20%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r h="459826">
                <a:tc>
                  <a:txBody>
                    <a:bodyPr/>
                    <a:lstStyle/>
                    <a:p>
                      <a:pPr algn="ctr" fontAlgn="t"/>
                      <a:r>
                        <a:rPr lang="en-GB" sz="800" b="0" i="0" u="none" strike="noStrike" dirty="0">
                          <a:solidFill>
                            <a:srgbClr val="000000"/>
                          </a:solidFill>
                          <a:effectLst/>
                          <a:latin typeface="Arial" panose="020B0604020202020204" pitchFamily="34" charset="0"/>
                        </a:rPr>
                        <a:t>770024</a:t>
                      </a:r>
                    </a:p>
                  </a:txBody>
                  <a:tcPr marL="9525" marR="9525" marT="9525" marB="0"/>
                </a:tc>
                <a:tc>
                  <a:txBody>
                    <a:bodyPr/>
                    <a:lstStyle/>
                    <a:p>
                      <a:pPr algn="l" fontAlgn="t"/>
                      <a:r>
                        <a:rPr lang="en-GB" sz="1200" b="1" u="none" strike="noStrike" kern="1200" dirty="0">
                          <a:solidFill>
                            <a:schemeClr val="dk1"/>
                          </a:solidFill>
                          <a:effectLst/>
                          <a:latin typeface="+mn-lt"/>
                          <a:ea typeface="+mn-ea"/>
                          <a:cs typeface="+mn-cs"/>
                        </a:rPr>
                        <a:t>EVS Codec Extension for Immersive Voice and Audio Services (</a:t>
                      </a:r>
                      <a:r>
                        <a:rPr lang="en-GB" sz="1200" b="1" u="none" strike="noStrike" kern="1200" dirty="0" err="1">
                          <a:solidFill>
                            <a:schemeClr val="dk1"/>
                          </a:solidFill>
                          <a:effectLst/>
                          <a:latin typeface="+mn-lt"/>
                          <a:ea typeface="+mn-ea"/>
                          <a:cs typeface="+mn-cs"/>
                        </a:rPr>
                        <a:t>IVAS_Codec</a:t>
                      </a:r>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900" i="1" u="none" strike="noStrike" dirty="0">
                          <a:effectLst/>
                        </a:rPr>
                        <a:t>30%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35%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2445521616"/>
                  </a:ext>
                </a:extLst>
              </a:tr>
              <a:tr h="459826">
                <a:tc>
                  <a:txBody>
                    <a:bodyPr/>
                    <a:lstStyle/>
                    <a:p>
                      <a:pPr algn="ctr" fontAlgn="t"/>
                      <a:r>
                        <a:rPr lang="en-GB" sz="800" b="0" i="0" u="none" strike="noStrike" dirty="0">
                          <a:solidFill>
                            <a:srgbClr val="000000"/>
                          </a:solidFill>
                          <a:effectLst/>
                          <a:latin typeface="Arial" panose="020B0604020202020204" pitchFamily="34" charset="0"/>
                        </a:rPr>
                        <a:t>950014</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WID on immersive Real-time Communication for WebRTC (</a:t>
                      </a:r>
                      <a:r>
                        <a:rPr lang="en-US" sz="1200" b="1" u="none" strike="noStrike" kern="1200" dirty="0" err="1">
                          <a:solidFill>
                            <a:schemeClr val="dk1"/>
                          </a:solidFill>
                          <a:effectLst/>
                          <a:latin typeface="+mn-lt"/>
                          <a:ea typeface="+mn-ea"/>
                          <a:cs typeface="+mn-cs"/>
                        </a:rPr>
                        <a:t>iRTCW</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900" i="1" u="none" strike="noStrike" dirty="0">
                          <a:effectLst/>
                        </a:rPr>
                        <a:t>New</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1" u="none" strike="noStrike" kern="1200" dirty="0">
                          <a:solidFill>
                            <a:schemeClr val="dk1"/>
                          </a:solidFill>
                          <a:effectLst/>
                          <a:latin typeface="+mn-lt"/>
                          <a:ea typeface="+mn-ea"/>
                          <a:cs typeface="+mn-cs"/>
                        </a:rPr>
                        <a:t>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3211302131"/>
                  </a:ext>
                </a:extLst>
              </a:tr>
              <a:tr h="459826">
                <a:tc>
                  <a:txBody>
                    <a:bodyPr/>
                    <a:lstStyle/>
                    <a:p>
                      <a:pPr algn="ctr" fontAlgn="t"/>
                      <a:r>
                        <a:rPr lang="en-GB" sz="800" b="0" i="0" u="none" strike="noStrike" dirty="0">
                          <a:solidFill>
                            <a:srgbClr val="000000"/>
                          </a:solidFill>
                          <a:effectLst/>
                          <a:latin typeface="Arial" panose="020B0604020202020204" pitchFamily="34" charset="0"/>
                        </a:rPr>
                        <a:t>950015</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WID on Media Capabilities for Augmented Reality (</a:t>
                      </a:r>
                      <a:r>
                        <a:rPr lang="en-US" sz="1200" b="1" u="none" strike="noStrike" kern="1200" dirty="0" err="1">
                          <a:solidFill>
                            <a:schemeClr val="dk1"/>
                          </a:solidFill>
                          <a:effectLst/>
                          <a:latin typeface="+mn-lt"/>
                          <a:ea typeface="+mn-ea"/>
                          <a:cs typeface="+mn-cs"/>
                        </a:rPr>
                        <a:t>MeCAR</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900" i="1" u="none" strike="noStrike" dirty="0">
                          <a:effectLst/>
                        </a:rPr>
                        <a:t>New</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1" u="none" strike="noStrike" kern="1200" dirty="0">
                          <a:solidFill>
                            <a:schemeClr val="dk1"/>
                          </a:solidFill>
                          <a:effectLst/>
                          <a:latin typeface="+mn-lt"/>
                          <a:ea typeface="+mn-ea"/>
                          <a:cs typeface="+mn-cs"/>
                        </a:rPr>
                        <a:t>8%</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242802452"/>
                  </a:ext>
                </a:extLst>
              </a:tr>
            </a:tbl>
          </a:graphicData>
        </a:graphic>
      </p:graphicFrame>
    </p:spTree>
    <p:extLst>
      <p:ext uri="{BB962C8B-B14F-4D97-AF65-F5344CB8AC3E}">
        <p14:creationId xmlns:p14="http://schemas.microsoft.com/office/powerpoint/2010/main" val="416989244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Terminal Audio quality performance and Test methods for Immersive Audio Services (ATIAS)</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5750" lvl="0" indent="-28575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5750" indent="-285750">
              <a:lnSpc>
                <a:spcPct val="93000"/>
              </a:lnSpc>
              <a:spcBef>
                <a:spcPct val="15000"/>
              </a:spcBef>
              <a:spcAft>
                <a:spcPct val="15000"/>
              </a:spcAft>
              <a:buSzPct val="100000"/>
              <a:tabLst>
                <a:tab pos="285750" algn="l"/>
              </a:tabLst>
              <a:defRPr/>
            </a:pPr>
            <a:r>
              <a:rPr lang="en-US" altLang="en-US" sz="1400" dirty="0"/>
              <a:t> 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 WID: </a:t>
            </a:r>
            <a:r>
              <a:rPr lang="fr-FR" sz="1400" u="sng" dirty="0">
                <a:hlinkClick r:id="rId2"/>
              </a:rPr>
              <a:t>SP-190040</a:t>
            </a:r>
            <a:endParaRPr lang="en-US" altLang="en-US" sz="1400" dirty="0">
              <a:cs typeface="Arial" panose="020B0604020202020204" pitchFamily="34" charset="0"/>
            </a:endParaRPr>
          </a:p>
          <a:p>
            <a:pPr marL="285750" lvl="0" indent="-28575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There was a general discussion on updating the ATIAS WID to reflect the new Rel-18 WIs and potentially restructuring outputs; it was felt premature to do any update. </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At SA4#118-e, a proposed test method for FOA capture has been discussed. At SA4#119-e the updated test methods for </a:t>
            </a:r>
            <a:r>
              <a:rPr lang="en-US" altLang="zh-CN" sz="1400" dirty="0" err="1">
                <a:cs typeface="Arial" pitchFamily="34" charset="0"/>
              </a:rPr>
              <a:t>ambisonics</a:t>
            </a:r>
            <a:r>
              <a:rPr lang="en-US" altLang="zh-CN" sz="1400" dirty="0">
                <a:cs typeface="Arial" pitchFamily="34" charset="0"/>
              </a:rPr>
              <a:t> (FOA) has been discussed. Further work is expected, existing test methods in TS 26.260 may be further clarified, and the proposal might be a complement to characterize cross-talk between </a:t>
            </a:r>
            <a:r>
              <a:rPr lang="en-US" altLang="zh-CN" sz="1400" dirty="0" err="1">
                <a:cs typeface="Arial" pitchFamily="34" charset="0"/>
              </a:rPr>
              <a:t>ambisonic</a:t>
            </a:r>
            <a:r>
              <a:rPr lang="en-US" altLang="zh-CN" sz="1400" dirty="0">
                <a:cs typeface="Arial" pitchFamily="34" charset="0"/>
              </a:rPr>
              <a:t> components.</a:t>
            </a: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034171832"/>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830005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Terminal Audio quality performance and Test methods for Immersive Audio Services (ATIAS)</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20%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20%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3781680350"/>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EVS Codec Extension for Immersive Voice and Audio Services (</a:t>
            </a:r>
            <a:r>
              <a:rPr lang="en-US" altLang="en-US" sz="3200" dirty="0" err="1"/>
              <a:t>IVAS_Codec</a:t>
            </a:r>
            <a:r>
              <a:rPr lang="en-US" altLang="en-US" sz="3200" dirty="0"/>
              <a:t>)</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5750" lvl="0" indent="-285750" fontAlgn="base">
              <a:lnSpc>
                <a:spcPct val="93000"/>
              </a:lnSpc>
              <a:spcBef>
                <a:spcPct val="15000"/>
              </a:spcBef>
              <a:spcAft>
                <a:spcPct val="15000"/>
              </a:spcAft>
              <a:buSzPct val="100000"/>
              <a:tabLst>
                <a:tab pos="285750" algn="l"/>
              </a:tabLst>
              <a:defRPr/>
            </a:pPr>
            <a:r>
              <a:rPr lang="en-US" altLang="en-US" sz="1200" dirty="0"/>
              <a:t> The overall objective of this work item is to develop a single general-purpose audio codec for immersive 4G and 5G services and applications including the VR use cases envisioned in 3GPP TR 26.918. WID: </a:t>
            </a:r>
            <a:r>
              <a:rPr lang="en-US" sz="1200" u="sng" dirty="0">
                <a:hlinkClick r:id="rId2"/>
              </a:rPr>
              <a:t>SP-220608</a:t>
            </a:r>
            <a:r>
              <a:rPr lang="en-US" sz="1200" dirty="0"/>
              <a:t> (revision at the present meeting)</a:t>
            </a:r>
            <a:endParaRPr lang="en-US" altLang="en-US" sz="1200" dirty="0">
              <a:cs typeface="Arial" panose="020B0604020202020204" pitchFamily="34" charset="0"/>
            </a:endParaRPr>
          </a:p>
          <a:p>
            <a:pPr marL="285750" lvl="0" indent="-285750"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5750" lvl="0" indent="-285750" fontAlgn="base">
              <a:lnSpc>
                <a:spcPct val="93000"/>
              </a:lnSpc>
              <a:spcBef>
                <a:spcPct val="15000"/>
              </a:spcBef>
              <a:spcAft>
                <a:spcPct val="15000"/>
              </a:spcAft>
              <a:buSzPct val="100000"/>
              <a:tabLst>
                <a:tab pos="285750" algn="l"/>
              </a:tabLst>
              <a:defRPr/>
            </a:pPr>
            <a:r>
              <a:rPr lang="en-US" altLang="zh-CN" sz="1200" dirty="0">
                <a:cs typeface="Arial" pitchFamily="34" charset="0"/>
              </a:rPr>
              <a:t>Prepared and agreed the final </a:t>
            </a:r>
            <a:r>
              <a:rPr lang="en-US" altLang="zh-CN" sz="1200" dirty="0" err="1">
                <a:cs typeface="Arial" pitchFamily="34" charset="0"/>
              </a:rPr>
              <a:t>ToR</a:t>
            </a:r>
            <a:r>
              <a:rPr lang="en-US" altLang="zh-CN" sz="1200" dirty="0">
                <a:cs typeface="Arial" pitchFamily="34" charset="0"/>
              </a:rPr>
              <a:t> to be signed when joining the public collaboration. Also, the start of the Public Collaboration with effective date of 30 May was announced.</a:t>
            </a:r>
          </a:p>
          <a:p>
            <a:pPr marL="285750" lvl="0" indent="-285750" fontAlgn="base">
              <a:lnSpc>
                <a:spcPct val="93000"/>
              </a:lnSpc>
              <a:spcBef>
                <a:spcPct val="15000"/>
              </a:spcBef>
              <a:spcAft>
                <a:spcPct val="15000"/>
              </a:spcAft>
              <a:buSzPct val="100000"/>
              <a:tabLst>
                <a:tab pos="285750" algn="l"/>
              </a:tabLst>
              <a:defRPr/>
            </a:pPr>
            <a:r>
              <a:rPr lang="en-US" altLang="zh-CN" sz="1200" dirty="0">
                <a:cs typeface="Arial" pitchFamily="34" charset="0"/>
              </a:rPr>
              <a:t>Updated agreed IVAS </a:t>
            </a:r>
            <a:r>
              <a:rPr lang="en-US" altLang="zh-CN" sz="1200" dirty="0" err="1">
                <a:cs typeface="Arial" pitchFamily="34" charset="0"/>
              </a:rPr>
              <a:t>Pdocs</a:t>
            </a:r>
            <a:r>
              <a:rPr lang="en-US" altLang="zh-CN" sz="1200" dirty="0">
                <a:cs typeface="Arial" pitchFamily="34" charset="0"/>
              </a:rPr>
              <a:t>: IVAS-4 (Design Constraints), IVAS-6 (Selection Deliverables), IVAS-2 (Project Plan), IVAS-7a (Processing Plan). The new version of IVAS-8a contains additional parts and a first table on selection test experiments.</a:t>
            </a:r>
          </a:p>
          <a:p>
            <a:pPr marL="285750" lvl="0" indent="-285750" fontAlgn="base">
              <a:lnSpc>
                <a:spcPct val="93000"/>
              </a:lnSpc>
              <a:spcBef>
                <a:spcPct val="15000"/>
              </a:spcBef>
              <a:spcAft>
                <a:spcPct val="15000"/>
              </a:spcAft>
              <a:buSzPct val="100000"/>
              <a:tabLst>
                <a:tab pos="285750" algn="l"/>
              </a:tabLst>
              <a:defRPr/>
            </a:pPr>
            <a:r>
              <a:rPr lang="en-US" altLang="zh-CN" sz="1200" dirty="0">
                <a:cs typeface="Arial" pitchFamily="34" charset="0"/>
              </a:rPr>
              <a:t>Related to test plan development, detailed test results were presented and elaborated potentially suitable test methods for IVAS selection. </a:t>
            </a:r>
          </a:p>
          <a:p>
            <a:pPr marL="285750" lvl="0" indent="-285750" fontAlgn="base">
              <a:lnSpc>
                <a:spcPct val="93000"/>
              </a:lnSpc>
              <a:spcBef>
                <a:spcPct val="15000"/>
              </a:spcBef>
              <a:spcAft>
                <a:spcPct val="15000"/>
              </a:spcAft>
              <a:buSzPct val="100000"/>
              <a:tabLst>
                <a:tab pos="285750" algn="l"/>
              </a:tabLst>
              <a:defRPr/>
            </a:pPr>
            <a:r>
              <a:rPr lang="en-US" altLang="zh-CN" sz="1200" dirty="0">
                <a:cs typeface="Arial" pitchFamily="34" charset="0"/>
              </a:rPr>
              <a:t>With regards to performance requirements; the approaches proposed and the one based on multi-mono EVS coding of </a:t>
            </a:r>
            <a:r>
              <a:rPr lang="en-US" altLang="zh-CN" sz="1200" dirty="0" err="1">
                <a:cs typeface="Arial" pitchFamily="34" charset="0"/>
              </a:rPr>
              <a:t>ambisonic</a:t>
            </a:r>
            <a:r>
              <a:rPr lang="en-US" altLang="zh-CN" sz="1200" dirty="0">
                <a:cs typeface="Arial" pitchFamily="34" charset="0"/>
              </a:rPr>
              <a:t> input were adopted as basis for further work.</a:t>
            </a:r>
          </a:p>
          <a:p>
            <a:pPr marL="285750" lvl="0" indent="-285750" fontAlgn="base">
              <a:lnSpc>
                <a:spcPct val="93000"/>
              </a:lnSpc>
              <a:spcBef>
                <a:spcPct val="15000"/>
              </a:spcBef>
              <a:spcAft>
                <a:spcPct val="15000"/>
              </a:spcAft>
              <a:buSzPct val="100000"/>
              <a:tabLst>
                <a:tab pos="285750" algn="l"/>
              </a:tabLst>
              <a:defRPr/>
            </a:pPr>
            <a:r>
              <a:rPr lang="en-US" altLang="zh-CN" sz="1200" dirty="0">
                <a:cs typeface="Arial" pitchFamily="34" charset="0"/>
              </a:rPr>
              <a:t>WID revision for approval (</a:t>
            </a:r>
            <a:r>
              <a:rPr lang="en-US" sz="1200" dirty="0"/>
              <a:t>SP-220608): </a:t>
            </a:r>
            <a:r>
              <a:rPr lang="en-US" altLang="zh-CN" sz="1200" dirty="0">
                <a:cs typeface="Arial" pitchFamily="34" charset="0"/>
              </a:rPr>
              <a:t>it was recognized that the IVAS codec will be relevant for new Rel-18 work items addressing AR/MR. Accordingly, </a:t>
            </a:r>
            <a:r>
              <a:rPr lang="en-US" altLang="zh-CN" sz="1200" dirty="0" err="1">
                <a:cs typeface="Arial" pitchFamily="34" charset="0"/>
              </a:rPr>
              <a:t>MeCAR</a:t>
            </a:r>
            <a:r>
              <a:rPr lang="en-US" altLang="zh-CN" sz="1200" dirty="0">
                <a:cs typeface="Arial" pitchFamily="34" charset="0"/>
              </a:rPr>
              <a:t>, </a:t>
            </a:r>
            <a:r>
              <a:rPr lang="en-US" altLang="zh-CN" sz="1200" dirty="0" err="1">
                <a:cs typeface="Arial" pitchFamily="34" charset="0"/>
              </a:rPr>
              <a:t>iRTCW</a:t>
            </a:r>
            <a:r>
              <a:rPr lang="en-US" altLang="zh-CN" sz="1200" dirty="0">
                <a:cs typeface="Arial" pitchFamily="34" charset="0"/>
              </a:rPr>
              <a:t> and (draft) IBACS WIDs include dependencies with the IVAS codec work item. Thus, the corresponding work item dependencies were added to the IVAS codec WID. </a:t>
            </a:r>
          </a:p>
          <a:p>
            <a:pPr marL="285750" lvl="0" indent="-285750"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5750" lvl="0" indent="-285750" fontAlgn="base">
              <a:lnSpc>
                <a:spcPct val="93000"/>
              </a:lnSpc>
              <a:spcBef>
                <a:spcPct val="15000"/>
              </a:spcBef>
              <a:spcAft>
                <a:spcPct val="15000"/>
              </a:spcAft>
              <a:buSzPct val="100000"/>
              <a:tabLst>
                <a:tab pos="285750" algn="l"/>
              </a:tabLst>
              <a:defRPr/>
            </a:pPr>
            <a:r>
              <a:rPr lang="en-US" altLang="zh-CN" sz="1200" dirty="0">
                <a:cs typeface="Arial" pitchFamily="34" charset="0"/>
              </a:rPr>
              <a:t>Public collaboration started 30</a:t>
            </a:r>
            <a:r>
              <a:rPr lang="en-US" altLang="zh-CN" sz="1200" baseline="30000" dirty="0">
                <a:cs typeface="Arial" pitchFamily="34" charset="0"/>
              </a:rPr>
              <a:t>th</a:t>
            </a:r>
            <a:r>
              <a:rPr lang="en-US" altLang="zh-CN" sz="1200" dirty="0">
                <a:cs typeface="Arial" pitchFamily="34" charset="0"/>
              </a:rPr>
              <a:t> May 2022</a:t>
            </a:r>
          </a:p>
          <a:p>
            <a:pPr marL="285750" lvl="0" indent="-285750" fontAlgn="base">
              <a:lnSpc>
                <a:spcPct val="93000"/>
              </a:lnSpc>
              <a:spcBef>
                <a:spcPct val="15000"/>
              </a:spcBef>
              <a:spcAft>
                <a:spcPct val="15000"/>
              </a:spcAft>
              <a:buSzPct val="100000"/>
              <a:tabLst>
                <a:tab pos="285750" algn="l"/>
              </a:tabLst>
              <a:defRPr/>
            </a:pPr>
            <a:r>
              <a:rPr lang="en-US" altLang="zh-CN" sz="1200" dirty="0">
                <a:cs typeface="Arial" pitchFamily="34" charset="0"/>
              </a:rPr>
              <a:t>Further evaluations and discussions are planned to answer open questions like applicability of DCR or MUSHRA methodologies.</a:t>
            </a:r>
            <a:endParaRPr lang="fr-FR" sz="12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868387811"/>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770024</a:t>
                      </a:r>
                    </a:p>
                  </a:txBody>
                  <a:tcPr marL="9525" marR="9525" marT="9525" marB="0"/>
                </a:tc>
                <a:tc>
                  <a:txBody>
                    <a:bodyPr/>
                    <a:lstStyle/>
                    <a:p>
                      <a:pPr algn="l" fontAlgn="t"/>
                      <a:r>
                        <a:rPr lang="en-GB" sz="1200" b="1" u="none" strike="noStrike" kern="1200" dirty="0">
                          <a:solidFill>
                            <a:schemeClr val="dk1"/>
                          </a:solidFill>
                          <a:effectLst/>
                          <a:latin typeface="+mn-lt"/>
                          <a:ea typeface="+mn-ea"/>
                          <a:cs typeface="+mn-cs"/>
                        </a:rPr>
                        <a:t>EVS Codec Extension for Immersive Voice and Audio Services (</a:t>
                      </a:r>
                      <a:r>
                        <a:rPr lang="en-GB" sz="1200" b="1" u="none" strike="noStrike" kern="1200" dirty="0" err="1">
                          <a:solidFill>
                            <a:schemeClr val="dk1"/>
                          </a:solidFill>
                          <a:effectLst/>
                          <a:latin typeface="+mn-lt"/>
                          <a:ea typeface="+mn-ea"/>
                          <a:cs typeface="+mn-cs"/>
                        </a:rPr>
                        <a:t>IVAS_Codec</a:t>
                      </a:r>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900" i="1" u="none" strike="noStrike" dirty="0">
                          <a:effectLst/>
                        </a:rPr>
                        <a:t>30%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35%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33218705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WID on immersive Real-time Communication for WebRTC (</a:t>
            </a:r>
            <a:r>
              <a:rPr lang="en-US" altLang="en-US" sz="3200" dirty="0" err="1"/>
              <a:t>iRTCW</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t>Define a non-vertical/modularized protocol stack, functional components, I/</a:t>
            </a:r>
            <a:r>
              <a:rPr lang="en-US" altLang="en-US" sz="1400" dirty="0" err="1"/>
              <a:t>Os</a:t>
            </a:r>
            <a:r>
              <a:rPr lang="en-US" altLang="en-US" sz="1400" dirty="0"/>
              <a:t> formats, for </a:t>
            </a:r>
            <a:r>
              <a:rPr lang="en-US" altLang="en-US" sz="1400" dirty="0" err="1"/>
              <a:t>iRTC</a:t>
            </a:r>
            <a:r>
              <a:rPr lang="en-US" altLang="en-US" sz="1400" dirty="0"/>
              <a:t> clients to support WebRTC-based real-time transport of media over 5G; Identify the required architecture for radio access network QoS realization over 5G systems. Identify the minimum information / elements in the C/U-Plane signal to establish media sessions with appropriate QoS for WebRTC-based applications. Document informative examples of </a:t>
            </a:r>
            <a:r>
              <a:rPr lang="en-US" altLang="en-US" sz="1400" dirty="0" err="1"/>
              <a:t>iRTC</a:t>
            </a:r>
            <a:r>
              <a:rPr lang="en-US" altLang="en-US" sz="1400" dirty="0"/>
              <a:t> operations to assist implementers. </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WID: </a:t>
            </a:r>
            <a:r>
              <a:rPr lang="en-US" altLang="en-US" sz="1400" dirty="0">
                <a:cs typeface="Arial" panose="020B0604020202020204" pitchFamily="34" charset="0"/>
                <a:hlinkClick r:id="rId2"/>
              </a:rPr>
              <a:t>SP-220241</a:t>
            </a:r>
            <a:endParaRPr lang="en-US" altLang="en-US" sz="1400" dirty="0">
              <a:cs typeface="Arial" panose="020B0604020202020204"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Identified 4 possible collaboration scenarios to be considered</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Agreed to develop a Permanent Document including architectural considerations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Prepared a baseline of TS 26.113</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Agreed to further progress during 4 RTC SWG AH telcos until next SA4#120-e</a:t>
            </a:r>
          </a:p>
          <a:p>
            <a:pPr marL="287338" lvl="0" indent="-287338"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US" altLang="zh-CN" sz="1400" dirty="0"/>
          </a:p>
          <a:p>
            <a:pPr marL="287338" indent="-287338">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420871525"/>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950014</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WID on immersive Real-time Communication for WebRTC (</a:t>
                      </a:r>
                      <a:r>
                        <a:rPr lang="en-US" sz="1200" b="1" u="none" strike="noStrike" kern="1200" dirty="0" err="1">
                          <a:solidFill>
                            <a:schemeClr val="dk1"/>
                          </a:solidFill>
                          <a:effectLst/>
                          <a:latin typeface="+mn-lt"/>
                          <a:ea typeface="+mn-ea"/>
                          <a:cs typeface="+mn-cs"/>
                        </a:rPr>
                        <a:t>iRTCW</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900" i="1" u="none" strike="noStrike" dirty="0">
                          <a:effectLst/>
                        </a:rPr>
                        <a:t>New</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1" u="none" strike="noStrike" kern="1200" dirty="0">
                          <a:solidFill>
                            <a:schemeClr val="dk1"/>
                          </a:solidFill>
                          <a:effectLst/>
                          <a:latin typeface="+mn-lt"/>
                          <a:ea typeface="+mn-ea"/>
                          <a:cs typeface="+mn-cs"/>
                        </a:rPr>
                        <a:t>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92262735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General</a:t>
            </a:r>
          </a:p>
          <a:p>
            <a:pPr lvl="1">
              <a:lnSpc>
                <a:spcPct val="90000"/>
              </a:lnSpc>
              <a:spcBef>
                <a:spcPts val="300"/>
              </a:spcBef>
            </a:pPr>
            <a:r>
              <a:rPr lang="en-US" altLang="en-US" sz="1600" dirty="0"/>
              <a:t>Leadership and subgroups </a:t>
            </a:r>
          </a:p>
          <a:p>
            <a:pPr lvl="1">
              <a:lnSpc>
                <a:spcPct val="90000"/>
              </a:lnSpc>
              <a:spcBef>
                <a:spcPts val="300"/>
              </a:spcBef>
            </a:pPr>
            <a:r>
              <a:rPr lang="en-US" altLang="en-US" sz="1600" dirty="0"/>
              <a:t>Meetings and statistics</a:t>
            </a:r>
          </a:p>
          <a:p>
            <a:pPr lvl="1">
              <a:lnSpc>
                <a:spcPct val="90000"/>
              </a:lnSpc>
              <a:spcBef>
                <a:spcPts val="300"/>
              </a:spcBef>
            </a:pPr>
            <a:r>
              <a:rPr lang="en-US" altLang="en-US" sz="1600" dirty="0"/>
              <a:t>Progress highlights</a:t>
            </a:r>
          </a:p>
          <a:p>
            <a:pPr>
              <a:lnSpc>
                <a:spcPct val="90000"/>
              </a:lnSpc>
              <a:spcBef>
                <a:spcPts val="1500"/>
              </a:spcBef>
            </a:pPr>
            <a:r>
              <a:rPr lang="en-US" altLang="en-US" sz="2000" dirty="0"/>
              <a:t>Work progress </a:t>
            </a:r>
          </a:p>
          <a:p>
            <a:pPr lvl="1">
              <a:lnSpc>
                <a:spcPct val="90000"/>
              </a:lnSpc>
              <a:spcBef>
                <a:spcPts val="300"/>
              </a:spcBef>
            </a:pPr>
            <a:r>
              <a:rPr lang="en-US" altLang="en-US" sz="1600" dirty="0"/>
              <a:t>CRs to features in Rel-17 and earlier </a:t>
            </a:r>
          </a:p>
          <a:p>
            <a:pPr lvl="1">
              <a:lnSpc>
                <a:spcPct val="90000"/>
              </a:lnSpc>
              <a:spcBef>
                <a:spcPts val="300"/>
              </a:spcBef>
            </a:pPr>
            <a:r>
              <a:rPr lang="fi-FI" altLang="en-US" sz="1600" dirty="0"/>
              <a:t>Rel-17 Work Items with exceptions</a:t>
            </a:r>
          </a:p>
          <a:p>
            <a:pPr lvl="1">
              <a:lnSpc>
                <a:spcPct val="90000"/>
              </a:lnSpc>
              <a:spcBef>
                <a:spcPts val="300"/>
              </a:spcBef>
            </a:pPr>
            <a:r>
              <a:rPr lang="fi-FI" altLang="en-US" sz="1600" dirty="0"/>
              <a:t>Rel-18 Work Items</a:t>
            </a:r>
          </a:p>
          <a:p>
            <a:pPr lvl="1">
              <a:lnSpc>
                <a:spcPct val="90000"/>
              </a:lnSpc>
              <a:spcBef>
                <a:spcPts val="300"/>
              </a:spcBef>
            </a:pPr>
            <a:r>
              <a:rPr lang="fi-FI" altLang="en-US" sz="1600" dirty="0"/>
              <a:t>Study Items</a:t>
            </a:r>
            <a:endParaRPr lang="en-US" altLang="en-US" sz="1600" dirty="0"/>
          </a:p>
          <a:p>
            <a:pPr>
              <a:lnSpc>
                <a:spcPct val="90000"/>
              </a:lnSpc>
              <a:spcBef>
                <a:spcPts val="1500"/>
              </a:spcBef>
            </a:pPr>
            <a:r>
              <a:rPr lang="fi-FI" altLang="en-US" sz="2000" dirty="0"/>
              <a:t>New Study and Work Items</a:t>
            </a:r>
          </a:p>
          <a:p>
            <a:pPr>
              <a:lnSpc>
                <a:spcPct val="90000"/>
              </a:lnSpc>
              <a:spcBef>
                <a:spcPts val="1500"/>
              </a:spcBef>
            </a:pPr>
            <a:r>
              <a:rPr lang="fi-FI" altLang="en-US" sz="2000" dirty="0"/>
              <a:t>IETF Dependencies</a:t>
            </a:r>
            <a:endParaRPr lang="en-US" altLang="en-US" sz="2000" dirty="0"/>
          </a:p>
          <a:p>
            <a:pPr>
              <a:lnSpc>
                <a:spcPct val="90000"/>
              </a:lnSpc>
              <a:spcBef>
                <a:spcPts val="1500"/>
              </a:spcBef>
            </a:pPr>
            <a:r>
              <a:rPr lang="en-US" altLang="en-US" sz="2000" dirty="0"/>
              <a:t>Summary of action items </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WID on Media Capabilities for Augmented Reality (</a:t>
            </a:r>
            <a:r>
              <a:rPr lang="en-US" altLang="en-US" sz="3200" dirty="0" err="1"/>
              <a:t>MeCAR</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Define at least one AR device category that addresses the constraints of an EDGAR-type AR glass. Integrate IVAS once available. Define capability exchange mechanisms based on complexity of AR media and capability of device to support EAS KPIs for provisioning of edge/cloud resources. Identify </a:t>
            </a:r>
            <a:r>
              <a:rPr lang="en-US" altLang="en-US" sz="1400" dirty="0" err="1">
                <a:cs typeface="Arial" panose="020B0604020202020204" pitchFamily="34" charset="0"/>
              </a:rPr>
              <a:t>QoE</a:t>
            </a:r>
            <a:r>
              <a:rPr lang="en-US" altLang="en-US" sz="1400" dirty="0">
                <a:cs typeface="Arial" panose="020B0604020202020204" pitchFamily="34" charset="0"/>
              </a:rPr>
              <a:t> metrics and KPIs for AR media. Specify encapsulations into RTP, ISOBMFF and CMAF. Specify the relevant codec-level parameters for session setup. Enable AR media in 5G Media Streaming. Define typical traffic characteristics for AR media</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WID: </a:t>
            </a:r>
            <a:r>
              <a:rPr lang="en-US" altLang="en-US" sz="1400" dirty="0">
                <a:cs typeface="Arial" panose="020B0604020202020204" pitchFamily="34" charset="0"/>
                <a:hlinkClick r:id="rId2"/>
              </a:rPr>
              <a:t>SP-220242</a:t>
            </a:r>
            <a:endParaRPr lang="en-US" altLang="en-US" sz="1400" dirty="0">
              <a:cs typeface="Arial" panose="020B0604020202020204"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Discussed how to structure the work with initial considerations on the target device to address in priority. A Draft TS skeleton and the initial work plan have been agreed.</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Agreed a technical client architecture for  “EDGAR-1” which is regular 5G UE with 5G connectivity provided through an embedded 5G modem and 5G system components. </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 permanent document has been initiated and in addition to architecture aspects, it includes information on split-rendering and GPU capabilities.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Audio aspects are now included in the work plan and Audio experts are invited to contribute.</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Video SWG AH Telcos are planned to progress work until SA4#120. </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3453419217"/>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950015</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WID on Media Capabilities for Augmented Reality (</a:t>
                      </a:r>
                      <a:r>
                        <a:rPr lang="en-US" sz="1200" b="1" u="none" strike="noStrike" kern="1200" dirty="0" err="1">
                          <a:solidFill>
                            <a:schemeClr val="dk1"/>
                          </a:solidFill>
                          <a:effectLst/>
                          <a:latin typeface="+mn-lt"/>
                          <a:ea typeface="+mn-ea"/>
                          <a:cs typeface="+mn-cs"/>
                        </a:rPr>
                        <a:t>MeCAR</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900" i="1" u="none" strike="noStrike" dirty="0">
                          <a:effectLst/>
                        </a:rPr>
                        <a:t>New</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1" u="none" strike="noStrike" kern="1200" dirty="0">
                          <a:solidFill>
                            <a:schemeClr val="dk1"/>
                          </a:solidFill>
                          <a:effectLst/>
                          <a:latin typeface="+mn-lt"/>
                          <a:ea typeface="+mn-ea"/>
                          <a:cs typeface="+mn-cs"/>
                        </a:rPr>
                        <a:t>8%</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571780847"/>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1970088" y="1339851"/>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2455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7" name="Table 3">
            <a:extLst>
              <a:ext uri="{FF2B5EF4-FFF2-40B4-BE49-F238E27FC236}">
                <a16:creationId xmlns:a16="http://schemas.microsoft.com/office/drawing/2014/main" id="{16422D9A-66C0-4955-8C85-ED1D9F430904}"/>
              </a:ext>
            </a:extLst>
          </p:cNvPr>
          <p:cNvGraphicFramePr>
            <a:graphicFrameLocks noGrp="1"/>
          </p:cNvGraphicFramePr>
          <p:nvPr>
            <p:extLst>
              <p:ext uri="{D42A27DB-BD31-4B8C-83A1-F6EECF244321}">
                <p14:modId xmlns:p14="http://schemas.microsoft.com/office/powerpoint/2010/main" val="4072633546"/>
              </p:ext>
            </p:extLst>
          </p:nvPr>
        </p:nvGraphicFramePr>
        <p:xfrm>
          <a:off x="604006" y="1526796"/>
          <a:ext cx="10863742" cy="3583190"/>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870013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Typical Traffic Characteristics for XR Services and other Media (</a:t>
                      </a:r>
                      <a:r>
                        <a:rPr lang="en-US" sz="1200" b="1" u="none" strike="noStrike" kern="1200" dirty="0" err="1">
                          <a:solidFill>
                            <a:schemeClr val="dk1"/>
                          </a:solidFill>
                          <a:effectLst/>
                          <a:latin typeface="+mn-lt"/>
                          <a:ea typeface="+mn-ea"/>
                          <a:cs typeface="+mn-cs"/>
                        </a:rPr>
                        <a:t>FS_XRTraffic</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80%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80%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06/22 -&gt; 09/22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2445521616"/>
                  </a:ext>
                </a:extLst>
              </a:tr>
              <a:tr h="459826">
                <a:tc>
                  <a:txBody>
                    <a:bodyPr/>
                    <a:lstStyle/>
                    <a:p>
                      <a:pPr algn="ctr" fontAlgn="t"/>
                      <a:r>
                        <a:rPr lang="en-GB" sz="800" b="0" i="0" u="none" strike="noStrike" dirty="0">
                          <a:solidFill>
                            <a:srgbClr val="000000"/>
                          </a:solidFill>
                          <a:effectLst/>
                          <a:latin typeface="Arial" panose="020B0604020202020204" pitchFamily="34" charset="0"/>
                        </a:rPr>
                        <a:t>870013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5G Video Codec Characteristics (FS_5GVideo)</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90%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CC00"/>
                          </a:solidFill>
                          <a:effectLst/>
                          <a:latin typeface="Arial" panose="020B0604020202020204" pitchFamily="34" charset="0"/>
                        </a:rPr>
                        <a:t>Completed !</a:t>
                      </a:r>
                      <a:endParaRPr lang="en-GB" sz="900" b="0" i="0" u="none" strike="noStrike" dirty="0">
                        <a:solidFill>
                          <a:srgbClr val="000000"/>
                        </a:solidFill>
                        <a:effectLst/>
                        <a:latin typeface="Arial" panose="020B0604020202020204" pitchFamily="34" charset="0"/>
                      </a:endParaRPr>
                    </a:p>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271277696"/>
                  </a:ext>
                </a:extLst>
              </a:tr>
              <a:tr h="459826">
                <a:tc>
                  <a:txBody>
                    <a:bodyPr/>
                    <a:lstStyle/>
                    <a:p>
                      <a:pPr algn="ctr" fontAlgn="t"/>
                      <a:r>
                        <a:rPr lang="en-GB" sz="800" b="0" i="0" u="none" strike="noStrike" dirty="0">
                          <a:solidFill>
                            <a:srgbClr val="000000"/>
                          </a:solidFill>
                          <a:effectLst/>
                          <a:latin typeface="Arial" panose="020B0604020202020204" pitchFamily="34" charset="0"/>
                        </a:rPr>
                        <a:t>910001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Media Production over 5G NPN (FS_NPN4AVProd)</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80%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CC00"/>
                          </a:solidFill>
                          <a:effectLst/>
                          <a:latin typeface="Arial" panose="020B0604020202020204" pitchFamily="34" charset="0"/>
                        </a:rPr>
                        <a:t>Completed !</a:t>
                      </a:r>
                      <a:endParaRPr lang="en-GB" sz="900" b="0" i="0" u="none" strike="noStrike" dirty="0">
                        <a:solidFill>
                          <a:srgbClr val="000000"/>
                        </a:solidFill>
                        <a:effectLst/>
                        <a:latin typeface="Arial" panose="020B0604020202020204" pitchFamily="34" charset="0"/>
                      </a:endParaRPr>
                    </a:p>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3339744572"/>
                  </a:ext>
                </a:extLst>
              </a:tr>
              <a:tr h="459826">
                <a:tc>
                  <a:txBody>
                    <a:bodyPr/>
                    <a:lstStyle/>
                    <a:p>
                      <a:pPr algn="ctr" fontAlgn="t"/>
                      <a:r>
                        <a:rPr lang="en-GB" sz="800" b="0" i="0" u="none" strike="noStrike" dirty="0">
                          <a:solidFill>
                            <a:srgbClr val="000000"/>
                          </a:solidFill>
                          <a:effectLst/>
                          <a:latin typeface="Arial" panose="020B0604020202020204" pitchFamily="34" charset="0"/>
                        </a:rPr>
                        <a:t>940010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 Feasibility Study on 5G Media Service Enablers (FS_5G_MSE)</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20%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30%</a:t>
                      </a:r>
                    </a:p>
                  </a:txBody>
                  <a:tcPr marL="9525" marR="9525" marT="9525" marB="0"/>
                </a:tc>
                <a:tc>
                  <a:txBody>
                    <a:bodyPr/>
                    <a:lstStyle/>
                    <a:p>
                      <a:pPr algn="ctr" fontAlgn="t"/>
                      <a:r>
                        <a:rPr lang="en-GB" sz="1200" b="1" u="none" strike="noStrike" kern="1200" dirty="0">
                          <a:solidFill>
                            <a:schemeClr val="tx1"/>
                          </a:solidFill>
                          <a:effectLst/>
                          <a:latin typeface="+mn-lt"/>
                          <a:ea typeface="+mn-ea"/>
                          <a:cs typeface="+mn-cs"/>
                        </a:rPr>
                        <a:t>09/22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3790042505"/>
                  </a:ext>
                </a:extLst>
              </a:tr>
              <a:tr h="459826">
                <a:tc>
                  <a:txBody>
                    <a:bodyPr/>
                    <a:lstStyle/>
                    <a:p>
                      <a:pPr algn="ctr" fontAlgn="t"/>
                      <a:r>
                        <a:rPr lang="en-GB" sz="800" b="0" i="0" u="none" strike="noStrike" dirty="0">
                          <a:solidFill>
                            <a:srgbClr val="000000"/>
                          </a:solidFill>
                          <a:effectLst/>
                          <a:latin typeface="Arial" panose="020B0604020202020204" pitchFamily="34" charset="0"/>
                        </a:rPr>
                        <a:t>950011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 Feasibility Study on Artificial Intelligence (AI) and Machine Learning (ML) for Media (FS_AI4Media)</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557153039"/>
                  </a:ext>
                </a:extLst>
              </a:tr>
              <a:tr h="459826">
                <a:tc>
                  <a:txBody>
                    <a:bodyPr/>
                    <a:lstStyle/>
                    <a:p>
                      <a:pPr algn="ctr" fontAlgn="t"/>
                      <a:r>
                        <a:rPr lang="en-GB" sz="800" b="0" i="0" u="none" strike="noStrike" dirty="0">
                          <a:solidFill>
                            <a:srgbClr val="000000"/>
                          </a:solidFill>
                          <a:effectLst/>
                          <a:latin typeface="Arial" panose="020B0604020202020204" pitchFamily="34" charset="0"/>
                        </a:rPr>
                        <a:t>950012</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the enhancements for immersive Real-time Communication for WebRTC (</a:t>
                      </a:r>
                      <a:r>
                        <a:rPr lang="en-US" sz="1200" b="1" u="none" strike="noStrike" kern="1200" dirty="0" err="1">
                          <a:solidFill>
                            <a:schemeClr val="dk1"/>
                          </a:solidFill>
                          <a:effectLst/>
                          <a:latin typeface="+mn-lt"/>
                          <a:ea typeface="+mn-ea"/>
                          <a:cs typeface="+mn-cs"/>
                        </a:rPr>
                        <a:t>FS_eiRTCW</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3960410740"/>
                  </a:ext>
                </a:extLst>
              </a:tr>
              <a:tr h="459826">
                <a:tc>
                  <a:txBody>
                    <a:bodyPr/>
                    <a:lstStyle/>
                    <a:p>
                      <a:pPr algn="ctr" fontAlgn="t"/>
                      <a:r>
                        <a:rPr lang="en-GB" sz="800" b="0" i="0" u="none" strike="noStrike" dirty="0">
                          <a:solidFill>
                            <a:srgbClr val="000000"/>
                          </a:solidFill>
                          <a:effectLst/>
                          <a:latin typeface="Arial" panose="020B0604020202020204" pitchFamily="34" charset="0"/>
                        </a:rPr>
                        <a:t>950013</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Smartly Tethering AR Glasses (</a:t>
                      </a:r>
                      <a:r>
                        <a:rPr lang="en-US" sz="1200" b="1" u="none" strike="noStrike" kern="1200" dirty="0" err="1">
                          <a:solidFill>
                            <a:schemeClr val="dk1"/>
                          </a:solidFill>
                          <a:effectLst/>
                          <a:latin typeface="+mn-lt"/>
                          <a:ea typeface="+mn-ea"/>
                          <a:cs typeface="+mn-cs"/>
                        </a:rPr>
                        <a:t>SmarTAR</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30%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2231695347"/>
                  </a:ext>
                </a:extLst>
              </a:tr>
            </a:tbl>
          </a:graphicData>
        </a:graphic>
      </p:graphicFrame>
    </p:spTree>
    <p:extLst>
      <p:ext uri="{BB962C8B-B14F-4D97-AF65-F5344CB8AC3E}">
        <p14:creationId xmlns:p14="http://schemas.microsoft.com/office/powerpoint/2010/main" val="276200918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Feasibility Study on Typical Traffic Characteristics for XR Services and other Media (</a:t>
            </a:r>
            <a:r>
              <a:rPr lang="en-US" sz="3200" dirty="0" err="1"/>
              <a:t>FS_XRTraffic</a:t>
            </a:r>
            <a:r>
              <a:rPr 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fr-FR" sz="1400" dirty="0"/>
              <a:t>Objective: </a:t>
            </a:r>
            <a:r>
              <a:rPr lang="en-US" sz="1400" dirty="0"/>
              <a:t>Collect and document traffic characteristics for different services, and additional information, such as codecs and protocols in use. Identify additional relevant XR and other media services and document their traffic characteristics. </a:t>
            </a:r>
          </a:p>
          <a:p>
            <a:pPr marL="287338" indent="-287338">
              <a:lnSpc>
                <a:spcPct val="93000"/>
              </a:lnSpc>
              <a:spcBef>
                <a:spcPct val="15000"/>
              </a:spcBef>
              <a:spcAft>
                <a:spcPct val="15000"/>
              </a:spcAft>
              <a:buSzPct val="100000"/>
              <a:tabLst>
                <a:tab pos="285750" algn="l"/>
              </a:tabLst>
              <a:defRPr/>
            </a:pPr>
            <a:r>
              <a:rPr lang="en-US" altLang="en-US" sz="1400" dirty="0"/>
              <a:t>WID: </a:t>
            </a:r>
            <a:r>
              <a:rPr lang="en-US" altLang="en-US" sz="1400" dirty="0">
                <a:cs typeface="Arial" panose="020B0604020202020204" pitchFamily="34" charset="0"/>
                <a:hlinkClick r:id="rId2"/>
              </a:rPr>
              <a:t>SP-210043</a:t>
            </a:r>
            <a:endParaRPr lang="en-US" altLang="en-US" sz="1400" dirty="0">
              <a:cs typeface="Arial" panose="020B0604020202020204" pitchFamily="34"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No time to progress the transfer of material from the permanent document to the TR.</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TR will be progressed and finalized during Video SWG AH telcos until SA4#120-e.</a:t>
            </a:r>
          </a:p>
          <a:p>
            <a:pPr marL="287338" lvl="0" indent="-287338" fontAlgn="base">
              <a:lnSpc>
                <a:spcPct val="93000"/>
              </a:lnSpc>
              <a:spcBef>
                <a:spcPct val="15000"/>
              </a:spcBef>
              <a:spcAft>
                <a:spcPct val="15000"/>
              </a:spcAft>
              <a:buSzPct val="100000"/>
              <a:buNone/>
              <a:tabLst>
                <a:tab pos="285750" algn="l"/>
              </a:tabLst>
              <a:defRPr/>
            </a:pPr>
            <a:endParaRPr lang="en-US" altLang="zh-CN" sz="1400" dirty="0"/>
          </a:p>
          <a:p>
            <a:pPr marL="287338" indent="-287338">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4132719789"/>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870013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Typical Traffic Characteristics for XR Services and other Media (</a:t>
                      </a:r>
                      <a:r>
                        <a:rPr lang="en-US" sz="1200" b="1" u="none" strike="noStrike" kern="1200" dirty="0" err="1">
                          <a:solidFill>
                            <a:schemeClr val="dk1"/>
                          </a:solidFill>
                          <a:effectLst/>
                          <a:latin typeface="+mn-lt"/>
                          <a:ea typeface="+mn-ea"/>
                          <a:cs typeface="+mn-cs"/>
                        </a:rPr>
                        <a:t>FS_XRTraffic</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80%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80%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06/22 -&gt; 09/22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3819298379"/>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5G Video Codec Characteristics </a:t>
            </a:r>
            <a:r>
              <a:rPr lang="en-US" sz="3200" dirty="0"/>
              <a:t>(</a:t>
            </a:r>
            <a:r>
              <a:rPr lang="en-US" altLang="en-US" sz="3200" dirty="0"/>
              <a:t>FS_5GVideo</a:t>
            </a:r>
            <a:r>
              <a:rPr 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fr-FR" sz="1400" dirty="0"/>
              <a:t>Objective: </a:t>
            </a:r>
            <a:r>
              <a:rPr lang="en-US" sz="1400" dirty="0"/>
              <a:t>primarily to identify relevant interoperability requirements, performance characteristics and implementation constraints of video codecs in 5G services, and to characterize existing 3GPP video codecs, in particular H.264/AVC and H.265/HEVC in order to have a benchmark for the addition of potential future video codecs. </a:t>
            </a:r>
            <a:r>
              <a:rPr lang="en-US" altLang="en-US" sz="1400" dirty="0"/>
              <a:t>WID: </a:t>
            </a:r>
            <a:r>
              <a:rPr lang="en-US" altLang="en-US" sz="1400" dirty="0">
                <a:cs typeface="Arial" panose="020B0604020202020204" pitchFamily="34" charset="0"/>
                <a:hlinkClick r:id="rId2"/>
              </a:rPr>
              <a:t>SP-210378</a:t>
            </a:r>
            <a:endParaRPr lang="en-US" altLang="en-US" sz="1400" dirty="0">
              <a:cs typeface="Arial" panose="020B0604020202020204" pitchFamily="34"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Progress was made at SA4#118-e, SA4#119-e and Video SWG AH telcos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Reviewed and agreed updates on the verification status and some software configuration for automating the process of characterization.</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Identified the need to regenerate EVC and AV1 results with the latest reference software. Eventually received AV1 performance results and their verification. EVC, VVC and AVC results were also crosschecked and validated. Results are complete for 3GPP codecs - H.264/AVC and H.265/HEVC - for all scenarios.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Agreed on how to present the characterization results with BD-rates area highlighting the codec performances against the anchor.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Interpretation of the performance results with BD-rates comparisons was discussed and the condition under which those results are considered valid. For this reason, the characterization of the new codecs (EVC, VVC and AV1) compared to AVC is not documented into the TR.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Agreed the conclusions of the technical report and performed major editorial cleanup.</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TR 26.955 (SP-220607), Version 2.0.0, "5G Video Codec Characteristics“ presented for approval</a:t>
            </a:r>
          </a:p>
          <a:p>
            <a:pPr marL="287338" indent="-287338">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US" altLang="zh-CN" sz="1400" dirty="0"/>
          </a:p>
          <a:p>
            <a:pPr marL="287338" indent="-287338">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404871580"/>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870013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5G Video Codec Characteristics (FS_5GVideo)</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90%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CC00"/>
                          </a:solidFill>
                          <a:effectLst/>
                          <a:latin typeface="Arial" panose="020B0604020202020204" pitchFamily="34" charset="0"/>
                        </a:rPr>
                        <a:t>Completed !</a:t>
                      </a: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2113598731"/>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Media Production over 5G NPN </a:t>
            </a:r>
            <a:r>
              <a:rPr lang="en-US" sz="3200" dirty="0"/>
              <a:t>(</a:t>
            </a:r>
            <a:r>
              <a:rPr lang="en-US" altLang="en-US" sz="3200" dirty="0"/>
              <a:t>FS_NPN4AVProd</a:t>
            </a:r>
            <a:r>
              <a:rPr 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400" dirty="0"/>
              <a:t>The study will identify the relevant media production use cases (professional, semi-professional, production, contribution); develop one or several reference media production architecture(s); identify relevant QoS requirements for media production workflows; identify relevant 5G System features like NPNs, Network Slicing, QoS classes, network event reporting and assistance, etc. that are useful for media production. </a:t>
            </a:r>
            <a:r>
              <a:rPr lang="en-US" altLang="en-US" sz="1400" dirty="0"/>
              <a:t>WID: </a:t>
            </a:r>
            <a:r>
              <a:rPr lang="en-US" sz="1400" dirty="0">
                <a:hlinkClick r:id="rId2"/>
              </a:rPr>
              <a:t>SP-200241</a:t>
            </a:r>
            <a:endParaRPr lang="en-US" altLang="en-US" sz="1400" dirty="0">
              <a:cs typeface="Arial" panose="020B0604020202020204" pitchFamily="34"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The documentation of solutions and key issues have been finalized, conclusions and recommendations are documented</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The TR contains a summary of the NMOS based media device and network orchestration solution, which is often used in combination with ST 2110 based production networks. </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While the study has not identified an urgent technical area for </a:t>
            </a:r>
            <a:r>
              <a:rPr lang="en-US" altLang="zh-CN" sz="1400" dirty="0" err="1">
                <a:cs typeface="Arial" pitchFamily="34" charset="0"/>
              </a:rPr>
              <a:t>standardisation</a:t>
            </a:r>
            <a:r>
              <a:rPr lang="en-US" altLang="zh-CN" sz="1400" dirty="0">
                <a:cs typeface="Arial" pitchFamily="34" charset="0"/>
              </a:rPr>
              <a:t> at this point in time, a number of practical guidelines for implementers are identified and documented in the TR. Those are intended to support media production device manufactures and media producers to leverage different 3GPP features for their purposes. </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TR 26.805 (SP-220606), Version 2.0.0, "Study on Media Production over 5G NPN Systems“ is presented for approval</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US" altLang="zh-CN" sz="1400" dirty="0"/>
          </a:p>
          <a:p>
            <a:pPr marL="287338" indent="-287338">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897833033"/>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910001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Media Production over 5G NPN (FS_NPN4AVProd)</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80%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CC00"/>
                          </a:solidFill>
                          <a:effectLst/>
                          <a:latin typeface="Arial" panose="020B0604020202020204" pitchFamily="34" charset="0"/>
                        </a:rPr>
                        <a:t>Completed !</a:t>
                      </a: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2753607888"/>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5G Media Service Enablers (FS_5G_MSE)</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t>In recent studies and specification work, it was identified that 5G Media functions and 5G System functions need to be made attractive for third-party applications that include media delivery. Hence, it is important that these functions are accessible to third-party applications independent of a 3GPP service. The objective of the study item is the definition of 5G Media Service Enablers.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WID: </a:t>
            </a:r>
            <a:r>
              <a:rPr lang="en-US" altLang="en-US" sz="1400" dirty="0">
                <a:cs typeface="Arial" panose="020B0604020202020204" pitchFamily="34" charset="0"/>
                <a:hlinkClick r:id="rId2"/>
              </a:rPr>
              <a:t>SP-211338</a:t>
            </a:r>
            <a:endParaRPr lang="en-US" altLang="en-US" sz="1400" dirty="0">
              <a:cs typeface="Arial" panose="020B0604020202020204" pitchFamily="34"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 Draft TR 26.857 was progressed to V0.3.0 including Motivation for Media Service Enablers, initial Properties and Functionalities of MSE, developer feedback, examples taken from 3GPP MBMS and 5GMS MSH clients, and one proposed MSE framework solution.</a:t>
            </a:r>
            <a:endParaRPr lang="en-US"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 Progress and finalize specification template for Media Service Enablers</a:t>
            </a:r>
          </a:p>
          <a:p>
            <a:pPr marL="287338" lvl="0" indent="-287338" fontAlgn="base">
              <a:lnSpc>
                <a:spcPct val="93000"/>
              </a:lnSpc>
              <a:spcBef>
                <a:spcPct val="15000"/>
              </a:spcBef>
              <a:spcAft>
                <a:spcPct val="15000"/>
              </a:spcAft>
              <a:buSzPct val="100000"/>
              <a:buNone/>
              <a:tabLst>
                <a:tab pos="285750" algn="l"/>
              </a:tabLst>
              <a:defRPr/>
            </a:pPr>
            <a:endParaRPr lang="en-US" altLang="zh-CN" sz="1400" dirty="0"/>
          </a:p>
          <a:p>
            <a:pPr marL="287338" indent="-287338">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3847851653"/>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940010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 Feasibility Study on 5G Media Service Enablers (FS_5G_MSE)</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20%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30%</a:t>
                      </a:r>
                    </a:p>
                  </a:txBody>
                  <a:tcPr marL="9525" marR="9525" marT="9525" marB="0"/>
                </a:tc>
                <a:tc>
                  <a:txBody>
                    <a:bodyPr/>
                    <a:lstStyle/>
                    <a:p>
                      <a:pPr algn="ctr" fontAlgn="t"/>
                      <a:r>
                        <a:rPr lang="en-GB" sz="1200" b="1" u="none" strike="noStrike" kern="1200" dirty="0">
                          <a:solidFill>
                            <a:schemeClr val="tx1"/>
                          </a:solidFill>
                          <a:effectLst/>
                          <a:latin typeface="+mn-lt"/>
                          <a:ea typeface="+mn-ea"/>
                          <a:cs typeface="+mn-cs"/>
                        </a:rPr>
                        <a:t>09/22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998372696"/>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Artificial Intelligence (AI) and Machine Learning (ML) for Media (FS_AI4Media)</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The objectives of the study item are primarily to identify relevant interoperability requirements and implementation constraints of AI/ML in 5G media services. </a:t>
            </a:r>
            <a:r>
              <a:rPr lang="en-US" altLang="en-US" sz="1400" dirty="0">
                <a:cs typeface="Arial" panose="020B0604020202020204" pitchFamily="34" charset="0"/>
              </a:rPr>
              <a:t>WID: </a:t>
            </a:r>
            <a:r>
              <a:rPr lang="en-US" altLang="en-US" sz="1400" dirty="0">
                <a:cs typeface="Arial" panose="020B0604020202020204" pitchFamily="34" charset="0"/>
                <a:hlinkClick r:id="rId2"/>
              </a:rPr>
              <a:t>SP-220238</a:t>
            </a:r>
            <a:endParaRPr lang="en-US" altLang="en-US" sz="1400" dirty="0">
              <a:cs typeface="Arial" panose="020B0604020202020204" pitchFamily="34"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Initiating the study with a review of the relevant SA1 TR converted into media scenario. Consideration was given on data formats for model transmission. </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 permanent document was created to document agreements. It now includes:</a:t>
            </a:r>
          </a:p>
          <a:p>
            <a:pPr marL="687388" lvl="1" indent="-287338">
              <a:lnSpc>
                <a:spcPct val="93000"/>
              </a:lnSpc>
              <a:spcBef>
                <a:spcPct val="15000"/>
              </a:spcBef>
              <a:spcAft>
                <a:spcPct val="15000"/>
              </a:spcAft>
              <a:buSzPct val="100000"/>
              <a:tabLst>
                <a:tab pos="285750" algn="l"/>
              </a:tabLst>
              <a:defRPr/>
            </a:pPr>
            <a:r>
              <a:rPr lang="en-US" sz="1200" dirty="0">
                <a:cs typeface="Arial" pitchFamily="34" charset="0"/>
              </a:rPr>
              <a:t>Description of NNEF formats.</a:t>
            </a:r>
          </a:p>
          <a:p>
            <a:pPr marL="687388" lvl="1" indent="-287338">
              <a:lnSpc>
                <a:spcPct val="93000"/>
              </a:lnSpc>
              <a:spcBef>
                <a:spcPct val="15000"/>
              </a:spcBef>
              <a:spcAft>
                <a:spcPct val="15000"/>
              </a:spcAft>
              <a:buSzPct val="100000"/>
              <a:tabLst>
                <a:tab pos="285750" algn="l"/>
              </a:tabLst>
              <a:defRPr/>
            </a:pPr>
            <a:r>
              <a:rPr lang="en-US" sz="1200" dirty="0">
                <a:cs typeface="Arial" pitchFamily="34" charset="0"/>
              </a:rPr>
              <a:t>Use cases description </a:t>
            </a:r>
          </a:p>
          <a:p>
            <a:pPr marL="687388" lvl="1" indent="-287338">
              <a:lnSpc>
                <a:spcPct val="93000"/>
              </a:lnSpc>
              <a:spcBef>
                <a:spcPct val="15000"/>
              </a:spcBef>
              <a:spcAft>
                <a:spcPct val="15000"/>
              </a:spcAft>
              <a:buSzPct val="100000"/>
              <a:tabLst>
                <a:tab pos="285750" algn="l"/>
              </a:tabLst>
              <a:defRPr/>
            </a:pPr>
            <a:r>
              <a:rPr lang="en-US" sz="1200" dirty="0">
                <a:cs typeface="Arial" pitchFamily="34" charset="0"/>
              </a:rPr>
              <a:t>A basic architecture not yet mapped to the 5GS but that will help first identify the necessary functions/interfaces to be supported. </a:t>
            </a:r>
          </a:p>
          <a:p>
            <a:pPr marL="687388" lvl="1" indent="-287338">
              <a:lnSpc>
                <a:spcPct val="93000"/>
              </a:lnSpc>
              <a:spcBef>
                <a:spcPct val="15000"/>
              </a:spcBef>
              <a:spcAft>
                <a:spcPct val="15000"/>
              </a:spcAft>
              <a:buSzPct val="100000"/>
              <a:tabLst>
                <a:tab pos="285750" algn="l"/>
              </a:tabLst>
              <a:defRPr/>
            </a:pPr>
            <a:r>
              <a:rPr lang="en-US" sz="1200" dirty="0">
                <a:cs typeface="Arial" pitchFamily="34" charset="0"/>
              </a:rPr>
              <a:t>Definitions. </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 draft TR skeleton and work plan were also agreed.</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the permanent document during Video SWG AH telcos until SA4#120-e</a:t>
            </a:r>
          </a:p>
          <a:p>
            <a:pPr marL="287338" lvl="0" indent="-287338" fontAlgn="base">
              <a:lnSpc>
                <a:spcPct val="93000"/>
              </a:lnSpc>
              <a:spcBef>
                <a:spcPct val="15000"/>
              </a:spcBef>
              <a:spcAft>
                <a:spcPct val="15000"/>
              </a:spcAft>
              <a:buSzPct val="100000"/>
              <a:buNone/>
              <a:tabLst>
                <a:tab pos="285750" algn="l"/>
              </a:tabLst>
              <a:defRPr/>
            </a:pPr>
            <a:endParaRPr lang="en-US" altLang="zh-CN" sz="1400" dirty="0"/>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379145629"/>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950011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 Feasibility Study on Artificial Intelligence (AI) and Machine Learning (ML) for Media (FS_AI4Media)</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2228126874"/>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the enhancements for immersive Real-time Communication for WebRTC (</a:t>
            </a:r>
            <a:r>
              <a:rPr lang="en-US" altLang="en-US" sz="3200" dirty="0" err="1"/>
              <a:t>FS_eiRTCW</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  In addition to the foreseen approach identified in TR 26.998 (Support of 5G glass-type AR/MR devices) and taken in WID on </a:t>
            </a:r>
            <a:r>
              <a:rPr lang="en-US" altLang="en-US" sz="1400" dirty="0" err="1"/>
              <a:t>iRTCW</a:t>
            </a:r>
            <a:r>
              <a:rPr lang="en-US" altLang="en-US" sz="1400" dirty="0"/>
              <a:t> (immersive Real-time Communication for WebRTC), which leaves C-plane </a:t>
            </a:r>
            <a:r>
              <a:rPr lang="en-US" altLang="en-US" sz="1400" dirty="0" err="1"/>
              <a:t>signalling</a:t>
            </a:r>
            <a:r>
              <a:rPr lang="en-US" altLang="en-US" sz="1400" dirty="0"/>
              <a:t> details open and simply makes use of the northbound APIs for end-to-end QoS), the possibility of another approach (i.e., defining a set of advanced details (including C-plane </a:t>
            </a:r>
            <a:r>
              <a:rPr lang="en-US" altLang="en-US" sz="1400" dirty="0" err="1"/>
              <a:t>signalling</a:t>
            </a:r>
            <a:r>
              <a:rPr lang="en-US" altLang="en-US" sz="1400" dirty="0"/>
              <a:t>) for the common and wider use among several WebRTC implementations) will be investigated under this SID. </a:t>
            </a:r>
            <a:r>
              <a:rPr lang="en-US" altLang="en-US" sz="1400" dirty="0">
                <a:cs typeface="Arial" panose="020B0604020202020204" pitchFamily="34" charset="0"/>
              </a:rPr>
              <a:t>WID: </a:t>
            </a:r>
            <a:r>
              <a:rPr lang="en-US" altLang="en-US" sz="1400" dirty="0">
                <a:cs typeface="Arial" panose="020B0604020202020204" pitchFamily="34" charset="0"/>
                <a:hlinkClick r:id="rId2"/>
              </a:rPr>
              <a:t>SP-220239</a:t>
            </a: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A Permanent Document was created which now includes:</a:t>
            </a:r>
          </a:p>
          <a:p>
            <a:pPr lvl="1">
              <a:lnSpc>
                <a:spcPct val="93000"/>
              </a:lnSpc>
              <a:spcBef>
                <a:spcPct val="15000"/>
              </a:spcBef>
              <a:spcAft>
                <a:spcPct val="15000"/>
              </a:spcAft>
              <a:buSzPct val="100000"/>
              <a:tabLst>
                <a:tab pos="285750" algn="l"/>
              </a:tabLst>
              <a:defRPr/>
            </a:pPr>
            <a:r>
              <a:rPr lang="en-US" altLang="zh-CN" sz="1400" dirty="0">
                <a:cs typeface="Arial" pitchFamily="34" charset="0"/>
              </a:rPr>
              <a:t>Clarification of existing C-plane requirements and options for </a:t>
            </a:r>
            <a:r>
              <a:rPr lang="en-US" altLang="zh-CN" sz="1400" dirty="0" err="1">
                <a:cs typeface="Arial" pitchFamily="34" charset="0"/>
              </a:rPr>
              <a:t>eP</a:t>
            </a:r>
            <a:r>
              <a:rPr lang="en-US" altLang="zh-CN" sz="1400" dirty="0">
                <a:cs typeface="Arial" pitchFamily="34" charset="0"/>
              </a:rPr>
              <a:t>-SCSF</a:t>
            </a:r>
          </a:p>
          <a:p>
            <a:pPr lvl="1">
              <a:lnSpc>
                <a:spcPct val="93000"/>
              </a:lnSpc>
              <a:spcBef>
                <a:spcPct val="15000"/>
              </a:spcBef>
              <a:spcAft>
                <a:spcPct val="15000"/>
              </a:spcAft>
              <a:buSzPct val="100000"/>
              <a:tabLst>
                <a:tab pos="285750" algn="l"/>
              </a:tabLst>
              <a:defRPr/>
            </a:pPr>
            <a:r>
              <a:rPr lang="en-US" altLang="zh-CN" sz="1400" dirty="0">
                <a:cs typeface="Arial" pitchFamily="34" charset="0"/>
              </a:rPr>
              <a:t>Clarification on use of RFC 4566 for WebRTC application internal representation</a:t>
            </a:r>
          </a:p>
          <a:p>
            <a:pPr lvl="1">
              <a:lnSpc>
                <a:spcPct val="93000"/>
              </a:lnSpc>
              <a:spcBef>
                <a:spcPct val="15000"/>
              </a:spcBef>
              <a:spcAft>
                <a:spcPct val="15000"/>
              </a:spcAft>
              <a:buSzPct val="100000"/>
              <a:tabLst>
                <a:tab pos="285750" algn="l"/>
              </a:tabLst>
              <a:defRPr/>
            </a:pPr>
            <a:r>
              <a:rPr lang="en-US" altLang="zh-CN" sz="1400" dirty="0">
                <a:cs typeface="Arial" pitchFamily="34" charset="0"/>
              </a:rPr>
              <a:t>Cleaned up the terminology for functional entities and clarified functions performed</a:t>
            </a:r>
          </a:p>
          <a:p>
            <a:pPr lvl="1">
              <a:lnSpc>
                <a:spcPct val="93000"/>
              </a:lnSpc>
              <a:spcBef>
                <a:spcPct val="15000"/>
              </a:spcBef>
              <a:spcAft>
                <a:spcPct val="15000"/>
              </a:spcAft>
              <a:buSzPct val="100000"/>
              <a:tabLst>
                <a:tab pos="285750" algn="l"/>
              </a:tabLst>
              <a:defRPr/>
            </a:pPr>
            <a:r>
              <a:rPr lang="en-US" altLang="zh-CN" sz="1400" dirty="0">
                <a:cs typeface="Arial" pitchFamily="34" charset="0"/>
              </a:rPr>
              <a:t>Added more details to possible architectures with 5GC</a:t>
            </a:r>
          </a:p>
          <a:p>
            <a:pPr lvl="1">
              <a:lnSpc>
                <a:spcPct val="93000"/>
              </a:lnSpc>
              <a:spcBef>
                <a:spcPct val="15000"/>
              </a:spcBef>
              <a:spcAft>
                <a:spcPct val="15000"/>
              </a:spcAft>
              <a:buSzPct val="100000"/>
              <a:tabLst>
                <a:tab pos="285750" algn="l"/>
              </a:tabLst>
              <a:defRPr/>
            </a:pPr>
            <a:r>
              <a:rPr lang="en-US" altLang="zh-CN" sz="1400" dirty="0">
                <a:cs typeface="Arial" pitchFamily="34" charset="0"/>
              </a:rPr>
              <a:t>A Use Case on P2P Communication</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a:lnSpc>
                <a:spcPct val="93000"/>
              </a:lnSpc>
              <a:spcBef>
                <a:spcPct val="15000"/>
              </a:spcBef>
              <a:spcAft>
                <a:spcPct val="15000"/>
              </a:spcAft>
              <a:buSzPct val="100000"/>
              <a:tabLst>
                <a:tab pos="285750" algn="l"/>
              </a:tabLst>
              <a:defRPr/>
            </a:pPr>
            <a:r>
              <a:rPr lang="en-US" altLang="zh-CN" sz="1400" dirty="0">
                <a:cs typeface="Arial" pitchFamily="34" charset="0"/>
              </a:rPr>
              <a:t>Progress the permanent document during RTC SWG AH telcos until SA4#120-e</a:t>
            </a: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210418660"/>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950012</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the enhancements for immersive Real-time Communication for WebRTC (</a:t>
                      </a:r>
                      <a:r>
                        <a:rPr lang="en-US" sz="1200" b="1" u="none" strike="noStrike" kern="1200" dirty="0" err="1">
                          <a:solidFill>
                            <a:schemeClr val="dk1"/>
                          </a:solidFill>
                          <a:effectLst/>
                          <a:latin typeface="+mn-lt"/>
                          <a:ea typeface="+mn-ea"/>
                          <a:cs typeface="+mn-cs"/>
                        </a:rPr>
                        <a:t>FS_eiRTCW</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2294517702"/>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Smartly Tethering AR Glasses (</a:t>
            </a:r>
            <a:r>
              <a:rPr lang="en-US" altLang="en-US" sz="3200" dirty="0" err="1"/>
              <a:t>SmarTAR</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Defining different tethering architectures for AR Glasses including 5G </a:t>
            </a:r>
            <a:r>
              <a:rPr lang="en-US" altLang="en-US" sz="1400" dirty="0" err="1"/>
              <a:t>sidelink</a:t>
            </a:r>
            <a:r>
              <a:rPr lang="en-US" altLang="en-US" sz="1400" dirty="0"/>
              <a:t> and non-5G access based on existing 5G System functionalities.  Study the relationship with PIN (Personal IoT Network). Identify media handling aspects. Identify end-to-end QoS-handling of tethering. Provide recommendations for suitable architectures to meet typical AR requirements such as low power consumption, low latency, high bitrates, security and reliability. </a:t>
            </a:r>
            <a:r>
              <a:rPr lang="en-US" altLang="en-US" sz="1400" dirty="0">
                <a:cs typeface="Arial" panose="020B0604020202020204" pitchFamily="34" charset="0"/>
              </a:rPr>
              <a:t>WID: </a:t>
            </a:r>
            <a:r>
              <a:rPr lang="en-US" altLang="en-US" sz="1400" dirty="0">
                <a:cs typeface="Arial" panose="020B0604020202020204" pitchFamily="34" charset="0"/>
                <a:hlinkClick r:id="rId2"/>
              </a:rPr>
              <a:t>SP-220240</a:t>
            </a: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Draft TR 26.806 progressed to v0.2.0 and now includes:</a:t>
            </a:r>
          </a:p>
          <a:p>
            <a:pPr lvl="1">
              <a:lnSpc>
                <a:spcPct val="93000"/>
              </a:lnSpc>
              <a:spcBef>
                <a:spcPct val="15000"/>
              </a:spcBef>
              <a:spcAft>
                <a:spcPct val="15000"/>
              </a:spcAft>
              <a:buSzPct val="100000"/>
              <a:tabLst>
                <a:tab pos="285750" algn="l"/>
              </a:tabLst>
              <a:defRPr/>
            </a:pPr>
            <a:r>
              <a:rPr lang="en-US" altLang="zh-CN" sz="1400" dirty="0">
                <a:cs typeface="Arial" pitchFamily="34" charset="0"/>
              </a:rPr>
              <a:t>Tethering architectures and call flows</a:t>
            </a:r>
          </a:p>
          <a:p>
            <a:pPr lvl="1">
              <a:lnSpc>
                <a:spcPct val="93000"/>
              </a:lnSpc>
              <a:spcBef>
                <a:spcPct val="15000"/>
              </a:spcBef>
              <a:spcAft>
                <a:spcPct val="15000"/>
              </a:spcAft>
              <a:buSzPct val="100000"/>
              <a:tabLst>
                <a:tab pos="285750" algn="l"/>
              </a:tabLst>
              <a:defRPr/>
            </a:pPr>
            <a:r>
              <a:rPr lang="en-US" altLang="zh-CN" sz="1400" dirty="0">
                <a:cs typeface="Arial" pitchFamily="34" charset="0"/>
              </a:rPr>
              <a:t>Guiding use cases</a:t>
            </a:r>
          </a:p>
          <a:p>
            <a:pPr lvl="1">
              <a:lnSpc>
                <a:spcPct val="93000"/>
              </a:lnSpc>
              <a:spcBef>
                <a:spcPct val="15000"/>
              </a:spcBef>
              <a:spcAft>
                <a:spcPct val="15000"/>
              </a:spcAft>
              <a:buSzPct val="100000"/>
              <a:tabLst>
                <a:tab pos="285750" algn="l"/>
              </a:tabLst>
              <a:defRPr/>
            </a:pPr>
            <a:r>
              <a:rPr lang="en-US" altLang="zh-CN" sz="1400" dirty="0">
                <a:cs typeface="Arial" pitchFamily="34" charset="0"/>
              </a:rPr>
              <a:t>Summary of WLAR work in Rel-17, TR 26.998</a:t>
            </a:r>
          </a:p>
          <a:p>
            <a:pPr lvl="1">
              <a:lnSpc>
                <a:spcPct val="93000"/>
              </a:lnSpc>
              <a:spcBef>
                <a:spcPct val="15000"/>
              </a:spcBef>
              <a:spcAft>
                <a:spcPct val="15000"/>
              </a:spcAft>
              <a:buSzPct val="100000"/>
              <a:tabLst>
                <a:tab pos="285750" algn="l"/>
              </a:tabLst>
              <a:defRPr/>
            </a:pPr>
            <a:r>
              <a:rPr lang="en-US" altLang="zh-CN" sz="1400" dirty="0">
                <a:cs typeface="Arial" pitchFamily="34" charset="0"/>
              </a:rPr>
              <a:t>QoS control for Relay AR when 5G </a:t>
            </a:r>
            <a:r>
              <a:rPr lang="en-US" altLang="zh-CN" sz="1400" dirty="0" err="1">
                <a:cs typeface="Arial" pitchFamily="34" charset="0"/>
              </a:rPr>
              <a:t>sidelink</a:t>
            </a:r>
            <a:r>
              <a:rPr lang="en-US" altLang="zh-CN" sz="1400" dirty="0">
                <a:cs typeface="Arial" pitchFamily="34" charset="0"/>
              </a:rPr>
              <a:t> used</a:t>
            </a:r>
          </a:p>
          <a:p>
            <a:pPr lvl="1">
              <a:lnSpc>
                <a:spcPct val="93000"/>
              </a:lnSpc>
              <a:spcBef>
                <a:spcPct val="15000"/>
              </a:spcBef>
              <a:spcAft>
                <a:spcPct val="15000"/>
              </a:spcAft>
              <a:buSzPct val="100000"/>
              <a:tabLst>
                <a:tab pos="285750" algn="l"/>
              </a:tabLst>
              <a:defRPr/>
            </a:pPr>
            <a:r>
              <a:rPr lang="en-US" altLang="zh-CN" sz="1400" dirty="0">
                <a:cs typeface="Arial" pitchFamily="34" charset="0"/>
              </a:rPr>
              <a:t>PIN (Personal IoT Network) overview</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Progress on all Work Item objectives</a:t>
            </a: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3675135236"/>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950013</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Smartly Tethering AR Glasses (</a:t>
                      </a:r>
                      <a:r>
                        <a:rPr lang="en-US" sz="1200" b="1" u="none" strike="noStrike" kern="1200" dirty="0" err="1">
                          <a:solidFill>
                            <a:schemeClr val="dk1"/>
                          </a:solidFill>
                          <a:effectLst/>
                          <a:latin typeface="+mn-lt"/>
                          <a:ea typeface="+mn-ea"/>
                          <a:cs typeface="+mn-cs"/>
                        </a:rPr>
                        <a:t>SmarTAR</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30%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084774666"/>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1970088" y="1339851"/>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new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2455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7" name="Table 3">
            <a:extLst>
              <a:ext uri="{FF2B5EF4-FFF2-40B4-BE49-F238E27FC236}">
                <a16:creationId xmlns:a16="http://schemas.microsoft.com/office/drawing/2014/main" id="{16422D9A-66C0-4955-8C85-ED1D9F430904}"/>
              </a:ext>
            </a:extLst>
          </p:cNvPr>
          <p:cNvGraphicFramePr>
            <a:graphicFrameLocks noGrp="1"/>
          </p:cNvGraphicFramePr>
          <p:nvPr>
            <p:extLst>
              <p:ext uri="{D42A27DB-BD31-4B8C-83A1-F6EECF244321}">
                <p14:modId xmlns:p14="http://schemas.microsoft.com/office/powerpoint/2010/main" val="1137141227"/>
              </p:ext>
            </p:extLst>
          </p:nvPr>
        </p:nvGraphicFramePr>
        <p:xfrm>
          <a:off x="604006" y="1526796"/>
          <a:ext cx="10863742" cy="3147823"/>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TBA</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IMS-based AR Conversational Services (IBACS)</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r h="459826">
                <a:tc>
                  <a:txBody>
                    <a:bodyPr/>
                    <a:lstStyle/>
                    <a:p>
                      <a:pPr algn="ctr" fontAlgn="t"/>
                      <a:r>
                        <a:rPr lang="en-GB" sz="800" b="0" i="0" u="none" strike="noStrike" dirty="0">
                          <a:solidFill>
                            <a:srgbClr val="000000"/>
                          </a:solidFill>
                          <a:effectLst/>
                          <a:latin typeface="Arial" panose="020B0604020202020204" pitchFamily="34" charset="0"/>
                        </a:rPr>
                        <a:t>TBA</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Enhancements to UE Testing (</a:t>
                      </a:r>
                      <a:r>
                        <a:rPr lang="en-US" sz="1200" b="1" u="none" strike="noStrike" kern="1200" dirty="0" err="1">
                          <a:solidFill>
                            <a:schemeClr val="dk1"/>
                          </a:solidFill>
                          <a:effectLst/>
                          <a:latin typeface="+mn-lt"/>
                          <a:ea typeface="+mn-ea"/>
                          <a:cs typeface="+mn-cs"/>
                        </a:rPr>
                        <a:t>eUET</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2445521616"/>
                  </a:ext>
                </a:extLst>
              </a:tr>
              <a:tr h="459826">
                <a:tc>
                  <a:txBody>
                    <a:bodyPr/>
                    <a:lstStyle/>
                    <a:p>
                      <a:pPr algn="ctr" fontAlgn="t"/>
                      <a:r>
                        <a:rPr lang="en-GB" sz="800" b="0" i="0" u="none" strike="noStrike" dirty="0">
                          <a:solidFill>
                            <a:srgbClr val="000000"/>
                          </a:solidFill>
                          <a:effectLst/>
                          <a:latin typeface="Arial" panose="020B0604020202020204" pitchFamily="34" charset="0"/>
                        </a:rPr>
                        <a:t>TBA</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media delivery architecture extensions for real-time and AR/MR experience (5G_AREA)</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Stage 2</a:t>
                      </a:r>
                    </a:p>
                  </a:txBody>
                  <a:tcPr marL="6973" marR="6973" marT="6973" marB="0"/>
                </a:tc>
                <a:extLst>
                  <a:ext uri="{0D108BD9-81ED-4DB2-BD59-A6C34878D82A}">
                    <a16:rowId xmlns:a16="http://schemas.microsoft.com/office/drawing/2014/main" val="1271277696"/>
                  </a:ext>
                </a:extLst>
              </a:tr>
              <a:tr h="484285">
                <a:tc>
                  <a:txBody>
                    <a:bodyPr/>
                    <a:lstStyle/>
                    <a:p>
                      <a:pPr algn="ctr" fontAlgn="t"/>
                      <a:r>
                        <a:rPr lang="en-GB" sz="800" b="0" i="0" u="none" strike="noStrike" dirty="0">
                          <a:solidFill>
                            <a:srgbClr val="000000"/>
                          </a:solidFill>
                          <a:effectLst/>
                          <a:latin typeface="Arial" panose="020B0604020202020204" pitchFamily="34" charset="0"/>
                        </a:rPr>
                        <a:t>TBA</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Split Rendering Media Service Enabler (SR_MSE)</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TBD</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3094057160"/>
                  </a:ext>
                </a:extLst>
              </a:tr>
              <a:tr h="459826">
                <a:tc>
                  <a:txBody>
                    <a:bodyPr/>
                    <a:lstStyle/>
                    <a:p>
                      <a:pPr algn="ctr" fontAlgn="t"/>
                      <a:r>
                        <a:rPr lang="en-GB" sz="800" b="0" i="0" u="none" strike="noStrike" dirty="0">
                          <a:solidFill>
                            <a:srgbClr val="000000"/>
                          </a:solidFill>
                          <a:effectLst/>
                          <a:latin typeface="Arial" panose="020B0604020202020204" pitchFamily="34" charset="0"/>
                        </a:rPr>
                        <a:t>TBA</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Real-time Transport Protocols (5G_RTP)</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2833153762"/>
                  </a:ext>
                </a:extLst>
              </a:tr>
              <a:tr h="459826">
                <a:tc>
                  <a:txBody>
                    <a:bodyPr/>
                    <a:lstStyle/>
                    <a:p>
                      <a:pPr algn="ctr" fontAlgn="t"/>
                      <a:r>
                        <a:rPr lang="en-GB" sz="800" b="0" i="0" u="none" strike="noStrike" dirty="0">
                          <a:solidFill>
                            <a:srgbClr val="000000"/>
                          </a:solidFill>
                          <a:effectLst/>
                          <a:latin typeface="Arial" panose="020B0604020202020204" pitchFamily="34" charset="0"/>
                        </a:rPr>
                        <a:t>TBA</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Advanced 5G Media Streaming Architecture (5GMS_ADVANCED)</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866691192"/>
                  </a:ext>
                </a:extLst>
              </a:tr>
            </a:tbl>
          </a:graphicData>
        </a:graphic>
      </p:graphicFrame>
    </p:spTree>
    <p:extLst>
      <p:ext uri="{BB962C8B-B14F-4D97-AF65-F5344CB8AC3E}">
        <p14:creationId xmlns:p14="http://schemas.microsoft.com/office/powerpoint/2010/main" val="270912117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p:txBody>
          <a:body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 </a:t>
            </a:r>
            <a:r>
              <a:rPr lang="en-GB" sz="1800" kern="0" dirty="0"/>
              <a:t>Frédéric Gabin (Dolby Laboratories Inc. ,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Chairs: </a:t>
            </a:r>
          </a:p>
          <a:p>
            <a:pPr lvl="2">
              <a:lnSpc>
                <a:spcPct val="90000"/>
              </a:lnSpc>
              <a:spcBef>
                <a:spcPts val="200"/>
              </a:spcBef>
              <a:tabLst>
                <a:tab pos="2152650" algn="l"/>
                <a:tab pos="5118100" algn="l"/>
              </a:tabLst>
              <a:defRPr/>
            </a:pPr>
            <a:r>
              <a:rPr lang="en-GB" sz="1600" dirty="0"/>
              <a:t>Gilles Teniou (Tencent, CCSA)</a:t>
            </a:r>
            <a:endParaRPr lang="en-GB" sz="1600" dirty="0">
              <a:solidFill>
                <a:srgbClr val="FF0000"/>
              </a:solidFill>
            </a:endParaRPr>
          </a:p>
          <a:p>
            <a:pPr lvl="2">
              <a:lnSpc>
                <a:spcPct val="90000"/>
              </a:lnSpc>
              <a:spcBef>
                <a:spcPts val="200"/>
              </a:spcBef>
              <a:tabLst>
                <a:tab pos="2152650" algn="l"/>
                <a:tab pos="5118100" algn="l"/>
              </a:tabLst>
              <a:defRPr/>
            </a:pPr>
            <a:r>
              <a:rPr lang="en-GB" sz="1600" dirty="0"/>
              <a:t>Jaeyeon Song (Samsung Electronics Co., Ltd, TTA)</a:t>
            </a:r>
            <a:endParaRPr lang="en-GB" sz="1600" dirty="0">
              <a:solidFill>
                <a:srgbClr val="FF0000"/>
              </a:solidFill>
            </a:endParaRPr>
          </a:p>
          <a:p>
            <a:pPr lvl="1">
              <a:lnSpc>
                <a:spcPct val="90000"/>
              </a:lnSpc>
              <a:spcBef>
                <a:spcPts val="400"/>
              </a:spcBef>
              <a:tabLst>
                <a:tab pos="2152650" algn="l"/>
                <a:tab pos="5118100" algn="l"/>
              </a:tabLst>
              <a:defRPr/>
            </a:pPr>
            <a:r>
              <a:rPr lang="fi-FI" sz="1800" kern="0" dirty="0"/>
              <a:t>Secretary: Ms Jayeeta Saha (MCC Support)</a:t>
            </a:r>
            <a:endParaRPr lang="fi-FI" sz="1800" kern="0" dirty="0">
              <a:solidFill>
                <a:srgbClr val="FF0000"/>
              </a:solidFill>
            </a:endParaRP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Chairs</a:t>
            </a:r>
          </a:p>
          <a:p>
            <a:endParaRPr lang="fr-FR" dirty="0"/>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12697291"/>
              </p:ext>
            </p:extLst>
          </p:nvPr>
        </p:nvGraphicFramePr>
        <p:xfrm>
          <a:off x="2108169" y="4096632"/>
          <a:ext cx="6362599" cy="1544470"/>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955253">
                  <a:extLst>
                    <a:ext uri="{9D8B030D-6E8A-4147-A177-3AD203B41FA5}">
                      <a16:colId xmlns:a16="http://schemas.microsoft.com/office/drawing/2014/main" val="20002"/>
                    </a:ext>
                  </a:extLst>
                </a:gridCol>
                <a:gridCol w="1268313">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Audio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Real Time Communications (RTC)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latin typeface="+mn-lt"/>
                          <a:cs typeface="Arial" panose="020B0604020202020204" pitchFamily="34" charset="0"/>
                        </a:rPr>
                        <a:t>Imre Varga (Qualcomm CDMA </a:t>
                      </a:r>
                      <a:r>
                        <a:rPr lang="en-GB" sz="1200" b="0" dirty="0">
                          <a:solidFill>
                            <a:schemeClr val="tx1"/>
                          </a:solidFill>
                          <a:latin typeface="+mn-lt"/>
                          <a:cs typeface="Arial" panose="020B0604020202020204" pitchFamily="34" charset="0"/>
                        </a:rPr>
                        <a:t>Technologies, ETSI)</a:t>
                      </a:r>
                    </a:p>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solidFill>
                            <a:schemeClr val="tx1"/>
                          </a:solidFill>
                          <a:latin typeface="+mn-lt"/>
                          <a:cs typeface="Arial" panose="020B0604020202020204" pitchFamily="34" charset="0"/>
                        </a:rPr>
                        <a:t>&amp; </a:t>
                      </a:r>
                      <a:r>
                        <a:rPr lang="en-US" sz="1200" b="0" dirty="0">
                          <a:latin typeface="+mn-lt"/>
                          <a:cs typeface="Arial" panose="020B0604020202020204" pitchFamily="34" charset="0"/>
                        </a:rPr>
                        <a:t>Stéphane Ragot </a:t>
                      </a:r>
                      <a:r>
                        <a:rPr lang="en-GB" sz="1200" b="0" dirty="0">
                          <a:latin typeface="+mn-lt"/>
                          <a:cs typeface="Arial" panose="020B0604020202020204" pitchFamily="34" charset="0"/>
                        </a:rPr>
                        <a:t>(</a:t>
                      </a:r>
                      <a:r>
                        <a:rPr lang="en-US" sz="1200" b="0" dirty="0">
                          <a:latin typeface="+mn-lt"/>
                          <a:cs typeface="Arial" panose="020B0604020202020204" pitchFamily="34" charset="0"/>
                        </a:rPr>
                        <a:t>Orange, ETSI</a:t>
                      </a:r>
                      <a:r>
                        <a:rPr lang="en-GB" sz="1200" b="0" dirty="0">
                          <a:latin typeface="+mn-lt"/>
                          <a:cs typeface="Arial" panose="020B0604020202020204" pitchFamily="34" charset="0"/>
                        </a:rPr>
                        <a:t>)</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Laboratories Inc. ,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(Tencent, CCSA)</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IMS-based AR Conversational Services (IBACS)</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The objective of this work item is to create a new specification for IMS-based AR conversational services. The new TS will include:</a:t>
            </a:r>
          </a:p>
          <a:p>
            <a:pPr lvl="1">
              <a:lnSpc>
                <a:spcPct val="93000"/>
              </a:lnSpc>
              <a:spcBef>
                <a:spcPct val="15000"/>
              </a:spcBef>
              <a:spcAft>
                <a:spcPct val="15000"/>
              </a:spcAft>
              <a:buSzPct val="100000"/>
              <a:tabLst>
                <a:tab pos="285750" algn="l"/>
              </a:tabLst>
              <a:defRPr/>
            </a:pPr>
            <a:r>
              <a:rPr lang="en-US" altLang="en-US" sz="1400" dirty="0"/>
              <a:t>Terminal architectures for standalone, edge-assisted, and wireless tethered UEs integrated with an MTSI client (as defined in TS 26.114). </a:t>
            </a:r>
          </a:p>
          <a:p>
            <a:pPr lvl="1">
              <a:lnSpc>
                <a:spcPct val="93000"/>
              </a:lnSpc>
              <a:spcBef>
                <a:spcPct val="15000"/>
              </a:spcBef>
              <a:spcAft>
                <a:spcPct val="15000"/>
              </a:spcAft>
              <a:buSzPct val="100000"/>
              <a:tabLst>
                <a:tab pos="285750" algn="l"/>
              </a:tabLst>
              <a:defRPr/>
            </a:pPr>
            <a:r>
              <a:rPr lang="en-US" altLang="en-US" sz="1400" dirty="0"/>
              <a:t>IMS session setup, control, and capability negotiation procedures for traditional and AR media supporting multiple device-types in one IMS communications session.</a:t>
            </a:r>
          </a:p>
          <a:p>
            <a:pPr lvl="1">
              <a:lnSpc>
                <a:spcPct val="93000"/>
              </a:lnSpc>
              <a:spcBef>
                <a:spcPct val="15000"/>
              </a:spcBef>
              <a:spcAft>
                <a:spcPct val="15000"/>
              </a:spcAft>
              <a:buSzPct val="100000"/>
              <a:tabLst>
                <a:tab pos="285750" algn="l"/>
              </a:tabLst>
              <a:defRPr/>
            </a:pPr>
            <a:r>
              <a:rPr lang="en-US" altLang="en-US" sz="1400" dirty="0"/>
              <a:t>Real-time transport of traditional as well as AR media, scene description, and metadata via IMS media path including Data Channel. </a:t>
            </a:r>
          </a:p>
          <a:p>
            <a:pPr lvl="1">
              <a:lnSpc>
                <a:spcPct val="93000"/>
              </a:lnSpc>
              <a:spcBef>
                <a:spcPct val="15000"/>
              </a:spcBef>
              <a:spcAft>
                <a:spcPct val="15000"/>
              </a:spcAft>
              <a:buSzPct val="100000"/>
              <a:tabLst>
                <a:tab pos="285750" algn="l"/>
              </a:tabLst>
              <a:defRPr/>
            </a:pPr>
            <a:r>
              <a:rPr lang="en-US" altLang="en-US" sz="1400" dirty="0"/>
              <a:t>Support of spatial descriptions needed to support spatial computing (as per TR 26.998) for conversational IMS communications</a:t>
            </a:r>
          </a:p>
          <a:p>
            <a:pPr lvl="1">
              <a:lnSpc>
                <a:spcPct val="93000"/>
              </a:lnSpc>
              <a:spcBef>
                <a:spcPct val="15000"/>
              </a:spcBef>
              <a:spcAft>
                <a:spcPct val="15000"/>
              </a:spcAft>
              <a:buSzPct val="100000"/>
              <a:tabLst>
                <a:tab pos="285750" algn="l"/>
              </a:tabLst>
              <a:defRPr/>
            </a:pPr>
            <a:r>
              <a:rPr lang="en-US" altLang="en-US" sz="1400" dirty="0"/>
              <a:t>Specify the integration of the IVAS spatial audio codec in the new planned specification, in coordination with the integration into TS 26.114 to be done in the IVAS work item and IVAS integration into the </a:t>
            </a:r>
            <a:r>
              <a:rPr lang="en-US" altLang="en-US" sz="1400" dirty="0" err="1"/>
              <a:t>MeCAR</a:t>
            </a:r>
            <a:r>
              <a:rPr lang="en-US" altLang="en-US" sz="1400" dirty="0"/>
              <a:t> work item.</a:t>
            </a: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WID: </a:t>
            </a:r>
            <a:r>
              <a:rPr lang="en-US" altLang="en-US" sz="1400" dirty="0">
                <a:cs typeface="Arial" panose="020B0604020202020204" pitchFamily="34" charset="0"/>
                <a:hlinkClick r:id="rId2"/>
              </a:rPr>
              <a:t>SP-220609</a:t>
            </a:r>
            <a:endParaRPr lang="en-US" altLang="en-US" sz="1400" dirty="0">
              <a:cs typeface="Arial" panose="020B0604020202020204" pitchFamily="34" charset="0"/>
            </a:endParaRP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Supporting companies: Ericsson LM, Huawei, KPN N.V., Nokia Corporation, Samsung Electronics Co., Ltd., Facebook, Tencent, AT&amp;T, </a:t>
            </a:r>
            <a:r>
              <a:rPr lang="en-US" altLang="en-US" sz="1400" dirty="0" err="1">
                <a:cs typeface="Arial" panose="020B0604020202020204" pitchFamily="34" charset="0"/>
              </a:rPr>
              <a:t>InterDigital</a:t>
            </a:r>
            <a:endParaRPr lang="en-US" altLang="en-US" sz="1400" dirty="0">
              <a:cs typeface="Arial" panose="020B0604020202020204"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51076656"/>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TBA</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IMS-based AR Conversational Services (IBACS)</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59620633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Enhancements to UE Testing (</a:t>
            </a:r>
            <a:r>
              <a:rPr lang="en-US" altLang="en-US" sz="3200" dirty="0" err="1"/>
              <a:t>eUET</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Update TS 26.131 and 26.132 requirements and test methods for</a:t>
            </a:r>
          </a:p>
          <a:p>
            <a:pPr lvl="1">
              <a:lnSpc>
                <a:spcPct val="93000"/>
              </a:lnSpc>
              <a:spcBef>
                <a:spcPct val="15000"/>
              </a:spcBef>
              <a:spcAft>
                <a:spcPct val="15000"/>
              </a:spcAft>
              <a:buSzPct val="100000"/>
              <a:tabLst>
                <a:tab pos="285750" algn="l"/>
              </a:tabLst>
              <a:defRPr/>
            </a:pPr>
            <a:r>
              <a:rPr lang="en-US" altLang="en-US" sz="1400" dirty="0"/>
              <a:t>missing SWB frequency masks.</a:t>
            </a:r>
          </a:p>
          <a:p>
            <a:pPr lvl="1">
              <a:lnSpc>
                <a:spcPct val="93000"/>
              </a:lnSpc>
              <a:spcBef>
                <a:spcPct val="15000"/>
              </a:spcBef>
              <a:spcAft>
                <a:spcPct val="15000"/>
              </a:spcAft>
              <a:buSzPct val="100000"/>
              <a:tabLst>
                <a:tab pos="285750" algn="l"/>
              </a:tabLst>
              <a:defRPr/>
            </a:pPr>
            <a:r>
              <a:rPr lang="en-US" altLang="en-US" sz="1400" dirty="0"/>
              <a:t>Jitter buffer management.</a:t>
            </a:r>
          </a:p>
          <a:p>
            <a:pPr>
              <a:lnSpc>
                <a:spcPct val="93000"/>
              </a:lnSpc>
              <a:spcBef>
                <a:spcPct val="15000"/>
              </a:spcBef>
              <a:spcAft>
                <a:spcPct val="15000"/>
              </a:spcAft>
              <a:buSzPct val="100000"/>
              <a:tabLst>
                <a:tab pos="285750" algn="l"/>
              </a:tabLst>
              <a:defRPr/>
            </a:pPr>
            <a:r>
              <a:rPr lang="en-US" altLang="en-US" sz="1400" dirty="0"/>
              <a:t>Develop a new specification to verify correct implementations of the RTP payload format for 3GPP codecs, based on a system simulator, for instance using UE electrical interface tests. Additional tools such as direct decoding of RTP payload or RTP payload dissectors may also be specified.</a:t>
            </a:r>
          </a:p>
          <a:p>
            <a:pPr>
              <a:lnSpc>
                <a:spcPct val="93000"/>
              </a:lnSpc>
              <a:spcBef>
                <a:spcPct val="15000"/>
              </a:spcBef>
              <a:spcAft>
                <a:spcPct val="15000"/>
              </a:spcAft>
              <a:buSzPct val="100000"/>
              <a:tabLst>
                <a:tab pos="285750" algn="l"/>
              </a:tabLst>
              <a:defRPr/>
            </a:pPr>
            <a:r>
              <a:rPr lang="en-US" altLang="en-US" sz="1400" dirty="0"/>
              <a:t>Review receiving performance of UEs at maximum volume control (especially receiving frequency responses) and define, if necessary, requirements and test methods in 3GPP TS 26.131 and TS 26.132 to ensure an adequate user experience.</a:t>
            </a:r>
          </a:p>
          <a:p>
            <a:pPr>
              <a:lnSpc>
                <a:spcPct val="93000"/>
              </a:lnSpc>
              <a:spcBef>
                <a:spcPct val="15000"/>
              </a:spcBef>
              <a:spcAft>
                <a:spcPct val="15000"/>
              </a:spcAft>
              <a:buSzPct val="100000"/>
              <a:tabLst>
                <a:tab pos="285750" algn="l"/>
              </a:tabLst>
              <a:defRPr/>
            </a:pPr>
            <a:r>
              <a:rPr lang="en-US" altLang="en-US" sz="1400" dirty="0"/>
              <a:t>Document in TR 26.801 any relevant finding from the round robin activity and additional tests conducted in the Rel-17 </a:t>
            </a:r>
            <a:r>
              <a:rPr lang="en-US" altLang="en-US" sz="1400" dirty="0" err="1"/>
              <a:t>HaNTE</a:t>
            </a:r>
            <a:r>
              <a:rPr lang="en-US" altLang="en-US" sz="1400" dirty="0"/>
              <a:t> work.</a:t>
            </a: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WID: </a:t>
            </a:r>
            <a:r>
              <a:rPr lang="en-US" altLang="en-US" sz="1400" dirty="0">
                <a:cs typeface="Arial" panose="020B0604020202020204" pitchFamily="34" charset="0"/>
                <a:hlinkClick r:id="rId2"/>
              </a:rPr>
              <a:t>SP-220610</a:t>
            </a:r>
            <a:endParaRPr lang="en-US" altLang="en-US" sz="1400" dirty="0">
              <a:cs typeface="Arial" panose="020B0604020202020204" pitchFamily="34" charset="0"/>
            </a:endParaRP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Supporting companies: Orange, HEAD acoustics GmbH, Fraunhofer IIS, ROHDE &amp; SCHWARZ, Amazon</a:t>
            </a: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2004136066"/>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TBA</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Enhancements to UE Testing (</a:t>
                      </a:r>
                      <a:r>
                        <a:rPr lang="en-US" sz="1200" b="1" u="none" strike="noStrike" kern="1200" dirty="0" err="1">
                          <a:solidFill>
                            <a:schemeClr val="dk1"/>
                          </a:solidFill>
                          <a:effectLst/>
                          <a:latin typeface="+mn-lt"/>
                          <a:ea typeface="+mn-ea"/>
                          <a:cs typeface="+mn-cs"/>
                        </a:rPr>
                        <a:t>eUET</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387377070"/>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5G media delivery architecture extensions for real-time and AR/MR experience (5G_AREA)</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Specify a 5G generic architecture for real-time media communication:</a:t>
            </a:r>
          </a:p>
          <a:p>
            <a:pPr lvl="1">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A generic real-time media communication architecture mapped to the 5GS architecture and any SA2 stage 2 architecture additions, with relevant core building blocks, reference point, and interfaces to support modern operator and third-party media services, based on the 5GMS architecture</a:t>
            </a:r>
          </a:p>
          <a:p>
            <a:pPr lvl="1">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Provide all relevant reference points and interfaces to support different collaboration models between 5G System operator and third-party media communication service provider, including but not limited to an AR media communication service provider.</a:t>
            </a:r>
          </a:p>
          <a:p>
            <a:pPr lvl="1">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Call flows and procedures for different real-time communication service types, </a:t>
            </a:r>
          </a:p>
          <a:p>
            <a:pPr lvl="1">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Specify support for AR relevant functionalities such as split-rendering or spatial computing on top of a 5G System based on this architecture</a:t>
            </a: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WID: </a:t>
            </a:r>
            <a:r>
              <a:rPr lang="en-US" altLang="en-US" sz="1400" dirty="0">
                <a:cs typeface="Arial" panose="020B0604020202020204" pitchFamily="34" charset="0"/>
                <a:hlinkClick r:id="rId2"/>
              </a:rPr>
              <a:t>SP-220611</a:t>
            </a:r>
            <a:endParaRPr lang="en-US" altLang="en-US" sz="1400" dirty="0">
              <a:cs typeface="Arial" panose="020B0604020202020204" pitchFamily="34" charset="0"/>
            </a:endParaRP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Supporting companies: Samsung Electronics Co., Ltd, Ericsson LM, Facebook, AT&amp;T, Qualcomm Incorporated, Beijing Xiaomi Mobile Software, Nokia Corporation, China Mobile Com. Corporation, </a:t>
            </a:r>
            <a:r>
              <a:rPr lang="en-US" altLang="en-US" sz="1400" dirty="0" err="1">
                <a:cs typeface="Arial" panose="020B0604020202020204" pitchFamily="34" charset="0"/>
              </a:rPr>
              <a:t>InterDigital</a:t>
            </a:r>
            <a:r>
              <a:rPr lang="en-US" altLang="en-US" sz="1400" dirty="0">
                <a:cs typeface="Arial" panose="020B0604020202020204" pitchFamily="34" charset="0"/>
              </a:rPr>
              <a:t> Communications, MediaTek, Tencent, Huawei Technologies Co., Ltd.</a:t>
            </a: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4276069162"/>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TBA</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media delivery architecture extensions for real-time and AR/MR experience (5G_AREA)</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Stage 2</a:t>
                      </a: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308510937"/>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Split Rendering Media Service Enabler (SR_MSE)</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reference and specify the necessary profiles for edge, QoS allocation, and network assistance functionality for the split rendering Media Service Enabler (based on 5G_AREA, and </a:t>
            </a:r>
            <a:r>
              <a:rPr lang="en-US" altLang="en-US" sz="1400" dirty="0" err="1">
                <a:cs typeface="Arial" panose="020B0604020202020204" pitchFamily="34" charset="0"/>
              </a:rPr>
              <a:t>iRTCW</a:t>
            </a:r>
            <a:r>
              <a:rPr lang="en-US" altLang="en-US" sz="1400" dirty="0">
                <a:cs typeface="Arial" panose="020B0604020202020204" pitchFamily="34" charset="0"/>
              </a:rPr>
              <a:t> work items)</a:t>
            </a: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reference and specify the necessary RTP configurations for real-time media transport (based on 5G_RTP) on the link between the 5GMS AS/EAS and the UE</a:t>
            </a: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specify the control protocols for establishing and managing split rendering sessions between the 5GMS AS/EAS and the UE</a:t>
            </a: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select and profile the media formats and the corresponding media transport protocols for split rendering (based on </a:t>
            </a:r>
            <a:r>
              <a:rPr lang="en-US" altLang="en-US" sz="1400" dirty="0" err="1">
                <a:cs typeface="Arial" panose="020B0604020202020204" pitchFamily="34" charset="0"/>
              </a:rPr>
              <a:t>MeCAR</a:t>
            </a:r>
            <a:r>
              <a:rPr lang="en-US" altLang="en-US" sz="1400" dirty="0">
                <a:cs typeface="Arial" panose="020B0604020202020204" pitchFamily="34" charset="0"/>
              </a:rPr>
              <a:t>) to be exchanged between the Split rendering AS EAS and the UE</a:t>
            </a: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define edge requirements, such as the EAS profiles, as well as edge discovery and relocation configurations appropriate for split rendering</a:t>
            </a: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develop any necessary APIs to use the split rendering Media Service Enabler control functions (i.e. session setup, Edge discovery, QoS, </a:t>
            </a:r>
            <a:r>
              <a:rPr lang="en-US" altLang="en-US" sz="1400" dirty="0" err="1">
                <a:cs typeface="Arial" panose="020B0604020202020204" pitchFamily="34" charset="0"/>
              </a:rPr>
              <a:t>QoE</a:t>
            </a:r>
            <a:r>
              <a:rPr lang="en-US" altLang="en-US" sz="1400" dirty="0">
                <a:cs typeface="Arial" panose="020B0604020202020204" pitchFamily="34" charset="0"/>
              </a:rPr>
              <a:t> reporting, …) by the application on the UE</a:t>
            </a: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provide guidelines on how to decide on rendering split between split rendering server and UE</a:t>
            </a: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WID: </a:t>
            </a:r>
            <a:r>
              <a:rPr lang="en-US" altLang="en-US" sz="1400" dirty="0">
                <a:cs typeface="Arial" panose="020B0604020202020204" pitchFamily="34" charset="0"/>
                <a:hlinkClick r:id="rId2"/>
              </a:rPr>
              <a:t>SP-220612</a:t>
            </a:r>
            <a:endParaRPr lang="en-US" altLang="en-US" sz="1400" dirty="0">
              <a:cs typeface="Arial" panose="020B0604020202020204" pitchFamily="34" charset="0"/>
            </a:endParaRP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Supporting companies: Qualcomm Incorporated, AT&amp;T, Tencent, Huawei, Intel </a:t>
            </a: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449039513"/>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TBA</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Split Rendering Media Service Enabler (SR_MSE)</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TBD</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2340718777"/>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5G Real-time Transport Protocols (5G_RTP)</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The objective of this work item is to specify configurations  functionalities  of RTP to improve support for traditional and immersive real-time services and enablers.  To develop a commercially relevant set of configurations functionalities that only include technologies that are either commercially relevant or deployed, or demonstrate clear performance or relevant functionality that justifies introducing additional implementation or interoperability complexity.</a:t>
            </a:r>
          </a:p>
          <a:p>
            <a:pPr marL="0" indent="0">
              <a:lnSpc>
                <a:spcPct val="93000"/>
              </a:lnSpc>
              <a:spcBef>
                <a:spcPct val="15000"/>
              </a:spcBef>
              <a:spcAft>
                <a:spcPct val="15000"/>
              </a:spcAft>
              <a:buSzPct val="100000"/>
              <a:buNone/>
              <a:tabLst>
                <a:tab pos="285750" algn="l"/>
              </a:tabLst>
              <a:defRPr/>
            </a:pPr>
            <a:endParaRPr lang="en-US" altLang="en-US" sz="1400" dirty="0">
              <a:cs typeface="Arial" panose="020B0604020202020204" pitchFamily="34" charset="0"/>
            </a:endParaRP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WID: </a:t>
            </a:r>
            <a:r>
              <a:rPr lang="en-US" altLang="en-US" sz="1400" dirty="0">
                <a:cs typeface="Arial" panose="020B0604020202020204" pitchFamily="34" charset="0"/>
                <a:hlinkClick r:id="rId2"/>
              </a:rPr>
              <a:t>SP-220613</a:t>
            </a:r>
            <a:endParaRPr lang="en-US" altLang="en-US" sz="1400" dirty="0">
              <a:cs typeface="Arial" panose="020B0604020202020204" pitchFamily="34" charset="0"/>
            </a:endParaRP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Supporting companies: Qualcomm Incorporated, AT&amp;T, Nokia Corporation, </a:t>
            </a:r>
            <a:r>
              <a:rPr lang="en-US" altLang="en-US" sz="1400" dirty="0" err="1">
                <a:cs typeface="Arial" panose="020B0604020202020204" pitchFamily="34" charset="0"/>
              </a:rPr>
              <a:t>InterDigital</a:t>
            </a:r>
            <a:r>
              <a:rPr lang="en-US" altLang="en-US" sz="1400" dirty="0">
                <a:cs typeface="Arial" panose="020B0604020202020204" pitchFamily="34" charset="0"/>
              </a:rPr>
              <a:t> Communications, Ericsson LM, Samsung Electronics Co., Ltd., Facebook, KPN N.V., Tencent, Intel</a:t>
            </a:r>
            <a:endParaRPr lang="en-US" altLang="zh-CN" sz="1400" dirty="0"/>
          </a:p>
          <a:p>
            <a:pPr>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3772946159"/>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TBA</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Real-time Transport Protocols (5G_RTP)</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3877667164"/>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Advanced 5G Media Streaming Architecture (5GMS_ADVANCED)</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Add/enhance the following features to 5GMS</a:t>
            </a:r>
          </a:p>
          <a:p>
            <a:pPr lvl="1">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Uplink streaming:</a:t>
            </a:r>
          </a:p>
          <a:p>
            <a:pPr lvl="1">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End-to-end low latency live streaming:</a:t>
            </a:r>
          </a:p>
          <a:p>
            <a:pPr lvl="1">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5GMS over 5MBS:</a:t>
            </a:r>
          </a:p>
          <a:p>
            <a:pPr lvl="1">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5GMS hybrid services (5MBS and 5GMS):</a:t>
            </a:r>
          </a:p>
          <a:p>
            <a:pPr lvl="1">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Hybrid DASH/HLS operation</a:t>
            </a:r>
          </a:p>
          <a:p>
            <a:pPr marL="0" indent="0">
              <a:lnSpc>
                <a:spcPct val="93000"/>
              </a:lnSpc>
              <a:spcBef>
                <a:spcPct val="15000"/>
              </a:spcBef>
              <a:spcAft>
                <a:spcPct val="15000"/>
              </a:spcAft>
              <a:buSzPct val="100000"/>
              <a:buNone/>
              <a:tabLst>
                <a:tab pos="285750" algn="l"/>
              </a:tabLst>
              <a:defRPr/>
            </a:pPr>
            <a:endParaRPr lang="en-US" altLang="en-US" sz="1400" dirty="0">
              <a:cs typeface="Arial" panose="020B0604020202020204" pitchFamily="34" charset="0"/>
            </a:endParaRP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WID: </a:t>
            </a:r>
            <a:r>
              <a:rPr lang="en-US" altLang="en-US" sz="1400" dirty="0">
                <a:cs typeface="Arial" panose="020B0604020202020204" pitchFamily="34" charset="0"/>
                <a:hlinkClick r:id="rId2"/>
              </a:rPr>
              <a:t>SP-220614</a:t>
            </a:r>
            <a:endParaRPr lang="en-US" altLang="en-US" sz="1400" dirty="0">
              <a:cs typeface="Arial" panose="020B0604020202020204" pitchFamily="34" charset="0"/>
            </a:endParaRP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Supporting companies: Tencent, Qualcomm Incorporated, BBC, Ericsson LM, Orange, Huawei Technologies Co., Ltd, AT&amp;T, Dolby Laboratories Inc. </a:t>
            </a: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2586695089"/>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TBA</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Advanced 5G Media Streaming Architecture (5GMS_ADVANCED)</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899735371"/>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1970088" y="1339851"/>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new 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2455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7" name="Table 3">
            <a:extLst>
              <a:ext uri="{FF2B5EF4-FFF2-40B4-BE49-F238E27FC236}">
                <a16:creationId xmlns:a16="http://schemas.microsoft.com/office/drawing/2014/main" id="{16422D9A-66C0-4955-8C85-ED1D9F430904}"/>
              </a:ext>
            </a:extLst>
          </p:cNvPr>
          <p:cNvGraphicFramePr>
            <a:graphicFrameLocks noGrp="1"/>
          </p:cNvGraphicFramePr>
          <p:nvPr>
            <p:extLst>
              <p:ext uri="{D42A27DB-BD31-4B8C-83A1-F6EECF244321}">
                <p14:modId xmlns:p14="http://schemas.microsoft.com/office/powerpoint/2010/main" val="3979712608"/>
              </p:ext>
            </p:extLst>
          </p:nvPr>
        </p:nvGraphicFramePr>
        <p:xfrm>
          <a:off x="604006" y="1526796"/>
          <a:ext cx="10863742" cy="1743886"/>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TBA</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Network Slicing Extensions (FS_5GNeSE)</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r h="459826">
                <a:tc>
                  <a:txBody>
                    <a:bodyPr/>
                    <a:lstStyle/>
                    <a:p>
                      <a:pPr algn="ctr" fontAlgn="t"/>
                      <a:r>
                        <a:rPr lang="en-GB" sz="800" b="0" i="0" u="none" strike="noStrike" dirty="0">
                          <a:solidFill>
                            <a:srgbClr val="000000"/>
                          </a:solidFill>
                          <a:effectLst/>
                          <a:latin typeface="Arial" panose="020B0604020202020204" pitchFamily="34" charset="0"/>
                        </a:rPr>
                        <a:t>TBA</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AR and MR </a:t>
                      </a:r>
                      <a:r>
                        <a:rPr lang="en-US" sz="1200" b="1" u="none" strike="noStrike" kern="1200" dirty="0" err="1">
                          <a:solidFill>
                            <a:schemeClr val="dk1"/>
                          </a:solidFill>
                          <a:effectLst/>
                          <a:latin typeface="+mn-lt"/>
                          <a:ea typeface="+mn-ea"/>
                          <a:cs typeface="+mn-cs"/>
                        </a:rPr>
                        <a:t>QoE</a:t>
                      </a:r>
                      <a:r>
                        <a:rPr lang="en-US" sz="1200" b="1" u="none" strike="noStrike" kern="1200" dirty="0">
                          <a:solidFill>
                            <a:schemeClr val="dk1"/>
                          </a:solidFill>
                          <a:effectLst/>
                          <a:latin typeface="+mn-lt"/>
                          <a:ea typeface="+mn-ea"/>
                          <a:cs typeface="+mn-cs"/>
                        </a:rPr>
                        <a:t> Metrics (</a:t>
                      </a:r>
                      <a:r>
                        <a:rPr lang="en-US" sz="1200" b="1" u="none" strike="noStrike" kern="1200" dirty="0" err="1">
                          <a:solidFill>
                            <a:schemeClr val="dk1"/>
                          </a:solidFill>
                          <a:effectLst/>
                          <a:latin typeface="+mn-lt"/>
                          <a:ea typeface="+mn-ea"/>
                          <a:cs typeface="+mn-cs"/>
                        </a:rPr>
                        <a:t>FS_ARMRQoE</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2445521616"/>
                  </a:ext>
                </a:extLst>
              </a:tr>
              <a:tr h="459826">
                <a:tc>
                  <a:txBody>
                    <a:bodyPr/>
                    <a:lstStyle/>
                    <a:p>
                      <a:pPr algn="ctr" fontAlgn="t"/>
                      <a:r>
                        <a:rPr lang="en-GB" sz="800" b="0" i="0" u="none" strike="noStrike" dirty="0">
                          <a:solidFill>
                            <a:srgbClr val="000000"/>
                          </a:solidFill>
                          <a:effectLst/>
                          <a:latin typeface="Arial" panose="020B0604020202020204" pitchFamily="34" charset="0"/>
                        </a:rPr>
                        <a:t>TBA</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Audio Aspects for 5G Glasses-type AR/MR Devices (FS_Audio_5GSTAR)</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271277696"/>
                  </a:ext>
                </a:extLst>
              </a:tr>
            </a:tbl>
          </a:graphicData>
        </a:graphic>
      </p:graphicFrame>
    </p:spTree>
    <p:extLst>
      <p:ext uri="{BB962C8B-B14F-4D97-AF65-F5344CB8AC3E}">
        <p14:creationId xmlns:p14="http://schemas.microsoft.com/office/powerpoint/2010/main" val="3524258526"/>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Network Slicing Extensions (FS_5GNeSE)</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04560"/>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List and describe use cases that can be addressed using network slicing, and study collaboration scenarios and deployment architectures to support network slicing for media services.</a:t>
            </a: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Describe and document provisioning aspects for configuring media services with one or more network slices at M1, including QoS configuration, reporting and dynamic policy provisioning for different network slices.</a:t>
            </a: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Identify impact of network slicing on dynamic policy invocation APIs at M5, including selection of appropriate network slices for M5 requests, possible migration of UE application traffic flows between network slices due to dynamic policy procedures, discovery of dynamic policy AF, and routing considerations to reach the discovered AF.</a:t>
            </a: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Determine the need and describe methods for AF-to-AF communication to support interoperability if 5GMS AF instances from different vendors are deployed in the same 5GMS System.</a:t>
            </a: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Identify methods for deploying, supporting, and resolving slice-specific 5GMS AS instances, including methods such as modification of media entry point documents, use of routing principles such as DNS etc. Provisioning of slice-specific 5GMS AS instances at M1 is also to be studied.</a:t>
            </a: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Identify potential areas for normative work as the next phase and communicate/align with SA2 as well as other potential 3GPP WGs on relevant aspects related to the study.</a:t>
            </a: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WID: </a:t>
            </a:r>
            <a:r>
              <a:rPr lang="en-US" altLang="en-US" sz="1400" dirty="0">
                <a:cs typeface="Arial" panose="020B0604020202020204" pitchFamily="34" charset="0"/>
                <a:hlinkClick r:id="rId2"/>
              </a:rPr>
              <a:t>SP-220615</a:t>
            </a:r>
            <a:endParaRPr lang="en-US" altLang="en-US" sz="1400" dirty="0">
              <a:cs typeface="Arial" panose="020B0604020202020204" pitchFamily="34" charset="0"/>
            </a:endParaRP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Supporting companies: Samsung Electronics Co., Ltd., BBC, AT&amp;T, Meta Ireland, LG Electronics Inc., TELUS</a:t>
            </a: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990279389"/>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TBA</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Network Slicing Extensions (FS_5GNeSE)</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3208907673"/>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 and MR </a:t>
            </a:r>
            <a:r>
              <a:rPr lang="en-US" altLang="en-US" sz="3200" dirty="0" err="1"/>
              <a:t>QoE</a:t>
            </a:r>
            <a:r>
              <a:rPr lang="en-US" altLang="en-US" sz="3200" dirty="0"/>
              <a:t> Metrics (</a:t>
            </a:r>
            <a:r>
              <a:rPr lang="en-US" altLang="en-US" sz="3200" dirty="0" err="1"/>
              <a:t>FS_ARMRQoE</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04560"/>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The objective of the study is the collection of additional and new information related to XR (e.g. AR/MR) </a:t>
            </a:r>
            <a:r>
              <a:rPr lang="en-US" altLang="en-US" sz="1400" dirty="0" err="1">
                <a:cs typeface="Arial" panose="020B0604020202020204" pitchFamily="34" charset="0"/>
              </a:rPr>
              <a:t>QoE</a:t>
            </a:r>
            <a:r>
              <a:rPr lang="en-US" altLang="en-US" sz="1400" dirty="0">
                <a:cs typeface="Arial" panose="020B0604020202020204" pitchFamily="34" charset="0"/>
              </a:rPr>
              <a:t> metrics: </a:t>
            </a:r>
          </a:p>
          <a:p>
            <a:pPr lvl="1">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Collect relevant external information on </a:t>
            </a:r>
            <a:r>
              <a:rPr lang="en-US" altLang="en-US" sz="1400" dirty="0" err="1">
                <a:cs typeface="Arial" panose="020B0604020202020204" pitchFamily="34" charset="0"/>
              </a:rPr>
              <a:t>QoE</a:t>
            </a:r>
            <a:r>
              <a:rPr lang="en-US" altLang="en-US" sz="1400" dirty="0">
                <a:cs typeface="Arial" panose="020B0604020202020204" pitchFamily="34" charset="0"/>
              </a:rPr>
              <a:t> Metrics for AR and XR services</a:t>
            </a:r>
          </a:p>
          <a:p>
            <a:pPr lvl="1">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Conduct subjective tests on XR </a:t>
            </a:r>
            <a:r>
              <a:rPr lang="en-US" altLang="en-US" sz="1400" dirty="0" err="1">
                <a:cs typeface="Arial" panose="020B0604020202020204" pitchFamily="34" charset="0"/>
              </a:rPr>
              <a:t>QoE</a:t>
            </a:r>
            <a:r>
              <a:rPr lang="en-US" altLang="en-US" sz="1400" dirty="0">
                <a:cs typeface="Arial" panose="020B0604020202020204" pitchFamily="34" charset="0"/>
              </a:rPr>
              <a:t> metrics, if considered relevant.</a:t>
            </a:r>
          </a:p>
          <a:p>
            <a:pPr lvl="1">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Collect a set of relevant XR </a:t>
            </a:r>
            <a:r>
              <a:rPr lang="en-US" altLang="en-US" sz="1400" dirty="0" err="1">
                <a:cs typeface="Arial" panose="020B0604020202020204" pitchFamily="34" charset="0"/>
              </a:rPr>
              <a:t>QoE</a:t>
            </a:r>
            <a:r>
              <a:rPr lang="en-US" altLang="en-US" sz="1400" dirty="0">
                <a:cs typeface="Arial" panose="020B0604020202020204" pitchFamily="34" charset="0"/>
              </a:rPr>
              <a:t> Metrics and define their impact on the user experience.</a:t>
            </a:r>
          </a:p>
          <a:p>
            <a:pPr lvl="1">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Based on a well-defined device architecture based on </a:t>
            </a:r>
            <a:r>
              <a:rPr lang="en-US" altLang="en-US" sz="1400" dirty="0" err="1">
                <a:cs typeface="Arial" panose="020B0604020202020204" pitchFamily="34" charset="0"/>
              </a:rPr>
              <a:t>MeCAR</a:t>
            </a:r>
            <a:r>
              <a:rPr lang="en-US" altLang="en-US" sz="1400" dirty="0">
                <a:cs typeface="Arial" panose="020B0604020202020204" pitchFamily="34" charset="0"/>
              </a:rPr>
              <a:t>, define the relevant observation points and define the measurement and derivation of relevant XR </a:t>
            </a:r>
            <a:r>
              <a:rPr lang="en-US" altLang="en-US" sz="1400" dirty="0" err="1">
                <a:cs typeface="Arial" panose="020B0604020202020204" pitchFamily="34" charset="0"/>
              </a:rPr>
              <a:t>QoE</a:t>
            </a:r>
            <a:r>
              <a:rPr lang="en-US" altLang="en-US" sz="1400" dirty="0">
                <a:cs typeface="Arial" panose="020B0604020202020204" pitchFamily="34" charset="0"/>
              </a:rPr>
              <a:t> metrics.</a:t>
            </a:r>
          </a:p>
          <a:p>
            <a:pPr lvl="1">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Study the support of XR </a:t>
            </a:r>
            <a:r>
              <a:rPr lang="en-US" altLang="en-US" sz="1400" dirty="0" err="1">
                <a:cs typeface="Arial" panose="020B0604020202020204" pitchFamily="34" charset="0"/>
              </a:rPr>
              <a:t>QoE</a:t>
            </a:r>
            <a:r>
              <a:rPr lang="en-US" altLang="en-US" sz="1400" dirty="0">
                <a:cs typeface="Arial" panose="020B0604020202020204" pitchFamily="34" charset="0"/>
              </a:rPr>
              <a:t> metrics in 3GPP metrics collection frameworks such as NWDAF, RRC-based metrics configuration and collection, etc.</a:t>
            </a:r>
          </a:p>
          <a:p>
            <a:pPr lvl="1">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Provide recommendation on normative work for new XR </a:t>
            </a:r>
            <a:r>
              <a:rPr lang="en-US" altLang="en-US" sz="1400" dirty="0" err="1">
                <a:cs typeface="Arial" panose="020B0604020202020204" pitchFamily="34" charset="0"/>
              </a:rPr>
              <a:t>QoE</a:t>
            </a:r>
            <a:r>
              <a:rPr lang="en-US" altLang="en-US" sz="1400" dirty="0">
                <a:cs typeface="Arial" panose="020B0604020202020204" pitchFamily="34" charset="0"/>
              </a:rPr>
              <a:t> metrics based on the findings in this study.</a:t>
            </a: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WID: </a:t>
            </a:r>
            <a:r>
              <a:rPr lang="en-US" altLang="en-US" sz="1400" dirty="0">
                <a:cs typeface="Arial" panose="020B0604020202020204" pitchFamily="34" charset="0"/>
                <a:hlinkClick r:id="rId2"/>
              </a:rPr>
              <a:t>SP-220616</a:t>
            </a:r>
            <a:endParaRPr lang="en-US" altLang="en-US" sz="1400" dirty="0">
              <a:cs typeface="Arial" panose="020B0604020202020204" pitchFamily="34" charset="0"/>
            </a:endParaRP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Supporting companies: China Unicom, CATT, China Mobile Com. Corporation, </a:t>
            </a:r>
            <a:r>
              <a:rPr lang="en-US" altLang="en-US" sz="1400" dirty="0" err="1">
                <a:cs typeface="Arial" panose="020B0604020202020204" pitchFamily="34" charset="0"/>
              </a:rPr>
              <a:t>HuaWei</a:t>
            </a:r>
            <a:r>
              <a:rPr lang="en-US" altLang="en-US" sz="1400" dirty="0">
                <a:cs typeface="Arial" panose="020B0604020202020204" pitchFamily="34" charset="0"/>
              </a:rPr>
              <a:t> Technologies Co., Ltd, Nokia Corporation, OPPO, Qualcomm Incorporated, ZTE Corporation</a:t>
            </a: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291345801"/>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TBA</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AR and MR </a:t>
                      </a:r>
                      <a:r>
                        <a:rPr lang="en-US" sz="1200" b="1" u="none" strike="noStrike" kern="1200" dirty="0" err="1">
                          <a:solidFill>
                            <a:schemeClr val="dk1"/>
                          </a:solidFill>
                          <a:effectLst/>
                          <a:latin typeface="+mn-lt"/>
                          <a:ea typeface="+mn-ea"/>
                          <a:cs typeface="+mn-cs"/>
                        </a:rPr>
                        <a:t>QoE</a:t>
                      </a:r>
                      <a:r>
                        <a:rPr lang="en-US" sz="1200" b="1" u="none" strike="noStrike" kern="1200" dirty="0">
                          <a:solidFill>
                            <a:schemeClr val="dk1"/>
                          </a:solidFill>
                          <a:effectLst/>
                          <a:latin typeface="+mn-lt"/>
                          <a:ea typeface="+mn-ea"/>
                          <a:cs typeface="+mn-cs"/>
                        </a:rPr>
                        <a:t> Metrics (</a:t>
                      </a:r>
                      <a:r>
                        <a:rPr lang="en-US" sz="1200" b="1" u="none" strike="noStrike" kern="1200" dirty="0" err="1">
                          <a:solidFill>
                            <a:schemeClr val="dk1"/>
                          </a:solidFill>
                          <a:effectLst/>
                          <a:latin typeface="+mn-lt"/>
                          <a:ea typeface="+mn-ea"/>
                          <a:cs typeface="+mn-cs"/>
                        </a:rPr>
                        <a:t>FS_ARMRQoE</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2689491846"/>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Audio Aspects for 5G Glasses-type AR/MR Devices (FS_Audio_5GSTAR)</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04560"/>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The objective of this study item is to complement TR 26.998 with relevant audio aspects (e.g., audio codec and rendering considerations, audio KPIs). In particular, the following study shall be conducted based on the considerations in clause 8.9 of TR 26.998:</a:t>
            </a:r>
          </a:p>
          <a:p>
            <a:pPr lvl="1">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Define the type of audio capture and playback and the related system integration in device functional architecture </a:t>
            </a:r>
          </a:p>
          <a:p>
            <a:pPr lvl="1">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Study if the functional structures identified for 5G AR device types may be differentiated for immersive media types, e.g., operating immersive audio standalone while immersive video functions are split, involving tethered and/or cloud/edge entities. </a:t>
            </a:r>
          </a:p>
          <a:p>
            <a:pPr lvl="1">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Determine whether the split of codecs and rendering assumed for video is appropriate or not for audio in the 5G system architecture mapping.</a:t>
            </a:r>
          </a:p>
          <a:p>
            <a:pPr marL="457200" lvl="1" indent="0">
              <a:lnSpc>
                <a:spcPct val="93000"/>
              </a:lnSpc>
              <a:spcBef>
                <a:spcPct val="15000"/>
              </a:spcBef>
              <a:spcAft>
                <a:spcPct val="15000"/>
              </a:spcAft>
              <a:buSzPct val="100000"/>
              <a:buNone/>
              <a:tabLst>
                <a:tab pos="285750" algn="l"/>
              </a:tabLst>
              <a:defRPr/>
            </a:pPr>
            <a:endParaRPr lang="en-US" altLang="en-US" sz="1000" dirty="0">
              <a:cs typeface="Arial" panose="020B0604020202020204" pitchFamily="34" charset="0"/>
            </a:endParaRP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WID: </a:t>
            </a:r>
            <a:r>
              <a:rPr lang="en-US" altLang="en-US" sz="1400" dirty="0">
                <a:cs typeface="Arial" panose="020B0604020202020204" pitchFamily="34" charset="0"/>
                <a:hlinkClick r:id="rId2"/>
              </a:rPr>
              <a:t>SP-220617</a:t>
            </a:r>
            <a:endParaRPr lang="en-US" altLang="en-US" sz="1400" dirty="0">
              <a:cs typeface="Arial" panose="020B0604020202020204" pitchFamily="34" charset="0"/>
            </a:endParaRP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Supporting companies: Orange, Fraunhofer IIS, </a:t>
            </a:r>
            <a:r>
              <a:rPr lang="en-US" altLang="en-US" sz="1400" dirty="0" err="1">
                <a:cs typeface="Arial" panose="020B0604020202020204" pitchFamily="34" charset="0"/>
              </a:rPr>
              <a:t>VoiceAge</a:t>
            </a:r>
            <a:r>
              <a:rPr lang="en-US" altLang="en-US" sz="1400" dirty="0">
                <a:cs typeface="Arial" panose="020B0604020202020204" pitchFamily="34" charset="0"/>
              </a:rPr>
              <a:t> Corporation, Dolby Laboratories Inc., Philips International B.V., Nokia Corporation, Ericsson LM, </a:t>
            </a:r>
            <a:r>
              <a:rPr lang="en-US" altLang="en-US" sz="1400" dirty="0" err="1">
                <a:cs typeface="Arial" panose="020B0604020202020204" pitchFamily="34" charset="0"/>
              </a:rPr>
              <a:t>HuaWei</a:t>
            </a:r>
            <a:r>
              <a:rPr lang="en-US" altLang="en-US" sz="1400" dirty="0">
                <a:cs typeface="Arial" panose="020B0604020202020204" pitchFamily="34" charset="0"/>
              </a:rPr>
              <a:t> Technologies Co., Ltd, Qualcomm Incorporated, Panasonic Holdings Corporation, Beijing Xiaomi Mobile Software Co., Ltd, Samsung Electronics Co., LTD.</a:t>
            </a: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259067625"/>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TBA</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Audio Aspects for 5G Glasses-type AR/MR Devices (FS_Audio_5GSTAR)</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305517783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SA#95-e </a:t>
            </a:r>
          </a:p>
        </p:txBody>
      </p:sp>
      <p:sp>
        <p:nvSpPr>
          <p:cNvPr id="2" name="Espace réservé du contenu 1">
            <a:extLst>
              <a:ext uri="{FF2B5EF4-FFF2-40B4-BE49-F238E27FC236}">
                <a16:creationId xmlns:a16="http://schemas.microsoft.com/office/drawing/2014/main" id="{17C79130-A3BC-45EE-8B01-2DF31413434A}"/>
              </a:ext>
            </a:extLst>
          </p:cNvPr>
          <p:cNvSpPr>
            <a:spLocks noGrp="1"/>
          </p:cNvSpPr>
          <p:nvPr>
            <p:ph idx="1"/>
          </p:nvPr>
        </p:nvSpPr>
        <p:spPr/>
        <p:txBody>
          <a:bodyPr/>
          <a:lstStyle/>
          <a:p>
            <a:pPr>
              <a:defRPr/>
            </a:pPr>
            <a:r>
              <a:rPr lang="en-GB" altLang="en-US" sz="2400" dirty="0"/>
              <a:t>SWG conference calls (2 to 3 hours each)</a:t>
            </a:r>
          </a:p>
          <a:p>
            <a:pPr lvl="1">
              <a:lnSpc>
                <a:spcPct val="90000"/>
              </a:lnSpc>
              <a:spcBef>
                <a:spcPts val="200"/>
              </a:spcBef>
              <a:tabLst>
                <a:tab pos="1787525" algn="l"/>
                <a:tab pos="3671888" algn="l"/>
              </a:tabLst>
              <a:defRPr/>
            </a:pPr>
            <a:r>
              <a:rPr lang="en-US" sz="2000" dirty="0"/>
              <a:t>RTC SWG AH Telcos: 16 March (on new Rel-18 WIDs);</a:t>
            </a:r>
            <a:endParaRPr lang="en-US" altLang="en-US" sz="2000" dirty="0"/>
          </a:p>
          <a:p>
            <a:pPr lvl="1">
              <a:lnSpc>
                <a:spcPct val="90000"/>
              </a:lnSpc>
              <a:spcBef>
                <a:spcPts val="200"/>
              </a:spcBef>
              <a:tabLst>
                <a:tab pos="1787525" algn="l"/>
                <a:tab pos="3671888" algn="l"/>
              </a:tabLst>
              <a:defRPr/>
            </a:pPr>
            <a:r>
              <a:rPr lang="en-US" sz="2000" dirty="0"/>
              <a:t>Video SWG AH Telcos: 22 March, 25 and 31 May;</a:t>
            </a:r>
          </a:p>
          <a:p>
            <a:pPr lvl="1">
              <a:lnSpc>
                <a:spcPct val="90000"/>
              </a:lnSpc>
              <a:spcBef>
                <a:spcPts val="200"/>
              </a:spcBef>
              <a:tabLst>
                <a:tab pos="1787525" algn="l"/>
                <a:tab pos="3671888" algn="l"/>
              </a:tabLst>
              <a:defRPr/>
            </a:pPr>
            <a:r>
              <a:rPr lang="en-US" sz="2000" dirty="0"/>
              <a:t>MBS SWG AH Telcos: 25 March (</a:t>
            </a:r>
            <a:r>
              <a:rPr lang="en-US" sz="2000" u="sng" dirty="0"/>
              <a:t>jointly with SA2 and CT3 on EVEX</a:t>
            </a:r>
            <a:r>
              <a:rPr lang="en-US" sz="2000" dirty="0"/>
              <a:t>);</a:t>
            </a:r>
          </a:p>
          <a:p>
            <a:pPr lvl="1">
              <a:lnSpc>
                <a:spcPct val="90000"/>
              </a:lnSpc>
              <a:spcBef>
                <a:spcPts val="200"/>
              </a:spcBef>
              <a:tabLst>
                <a:tab pos="1787525" algn="l"/>
                <a:tab pos="3671888" algn="l"/>
              </a:tabLst>
              <a:defRPr/>
            </a:pPr>
            <a:r>
              <a:rPr lang="en-US" sz="2000" dirty="0"/>
              <a:t>Audio SWG AH Telcos: 25 and 29 April </a:t>
            </a:r>
          </a:p>
          <a:p>
            <a:pPr lvl="1">
              <a:lnSpc>
                <a:spcPct val="90000"/>
              </a:lnSpc>
              <a:spcBef>
                <a:spcPts val="200"/>
              </a:spcBef>
              <a:tabLst>
                <a:tab pos="1787525" algn="l"/>
                <a:tab pos="3671888" algn="l"/>
              </a:tabLst>
              <a:defRPr/>
            </a:pPr>
            <a:endParaRPr lang="en-GB" altLang="en-US" sz="1600" dirty="0"/>
          </a:p>
          <a:p>
            <a:pPr>
              <a:defRPr/>
            </a:pPr>
            <a:r>
              <a:rPr lang="fi-FI" sz="2400" dirty="0"/>
              <a:t>SA4 plenary meetings</a:t>
            </a:r>
            <a:endParaRPr lang="fr-FR" dirty="0"/>
          </a:p>
        </p:txBody>
      </p:sp>
      <p:graphicFrame>
        <p:nvGraphicFramePr>
          <p:cNvPr id="6" name="Table 5">
            <a:extLst>
              <a:ext uri="{FF2B5EF4-FFF2-40B4-BE49-F238E27FC236}">
                <a16:creationId xmlns:a16="http://schemas.microsoft.com/office/drawing/2014/main" id="{F6ACDE1B-EB61-45FA-A288-70753DE774A2}"/>
              </a:ext>
            </a:extLst>
          </p:cNvPr>
          <p:cNvGraphicFramePr>
            <a:graphicFrameLocks noGrp="1"/>
          </p:cNvGraphicFramePr>
          <p:nvPr>
            <p:extLst>
              <p:ext uri="{D42A27DB-BD31-4B8C-83A1-F6EECF244321}">
                <p14:modId xmlns:p14="http://schemas.microsoft.com/office/powerpoint/2010/main" val="3708676956"/>
              </p:ext>
            </p:extLst>
          </p:nvPr>
        </p:nvGraphicFramePr>
        <p:xfrm>
          <a:off x="1880621" y="4072375"/>
          <a:ext cx="7559675" cy="1113297"/>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SA4#118-e</a:t>
                      </a: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E-meeting: </a:t>
                      </a:r>
                      <a:r>
                        <a:rPr lang="en-US" sz="1400" b="0" dirty="0">
                          <a:solidFill>
                            <a:schemeClr val="tx1"/>
                          </a:solidFill>
                          <a:latin typeface="+mn-lt"/>
                        </a:rPr>
                        <a:t>6-14 April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SA4#119</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E-meeting: 11-20 May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chemeClr val="tx1"/>
                          </a:solidFill>
                          <a:latin typeface="+mn-lt"/>
                          <a:cs typeface="Arial" panose="020B0604020202020204" pitchFamily="34" charset="0"/>
                        </a:rPr>
                        <a:t>MCC, Electronic meeting</a:t>
                      </a:r>
                      <a:endParaRPr lang="en-US" sz="1400" b="0" strike="sngStrike" dirty="0">
                        <a:solidFill>
                          <a:schemeClr val="tx1"/>
                        </a:solidFill>
                        <a:latin typeface="+mn-lt"/>
                      </a:endParaRPr>
                    </a:p>
                  </a:txBody>
                  <a:tcPr marL="91429" marR="91429" marT="45667" marB="45667" anchor="ctr"/>
                </a:tc>
                <a:extLst>
                  <a:ext uri="{0D108BD9-81ED-4DB2-BD59-A6C34878D82A}">
                    <a16:rowId xmlns:a16="http://schemas.microsoft.com/office/drawing/2014/main" val="1229206334"/>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1955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2027238" y="1222376"/>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All dependencies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nvGraphicFramePr>
        <p:xfrm>
          <a:off x="2114551" y="2928939"/>
          <a:ext cx="8281987" cy="558493"/>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26438999"/>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Summary of action items</a:t>
            </a:r>
          </a:p>
        </p:txBody>
      </p:sp>
      <p:sp>
        <p:nvSpPr>
          <p:cNvPr id="3" name="Espace réservé du contenu 2">
            <a:extLst>
              <a:ext uri="{FF2B5EF4-FFF2-40B4-BE49-F238E27FC236}">
                <a16:creationId xmlns:a16="http://schemas.microsoft.com/office/drawing/2014/main" id="{977E90B1-601A-4188-AB44-98FAF9413D33}"/>
              </a:ext>
            </a:extLst>
          </p:cNvPr>
          <p:cNvSpPr>
            <a:spLocks noGrp="1"/>
          </p:cNvSpPr>
          <p:nvPr>
            <p:ph idx="1"/>
          </p:nvPr>
        </p:nvSpPr>
        <p:spPr/>
        <p:txBody>
          <a:bodyPr/>
          <a:lstStyle/>
          <a:p>
            <a:pPr eaLnBrk="1" hangingPunct="1">
              <a:lnSpc>
                <a:spcPct val="90000"/>
              </a:lnSpc>
              <a:spcBef>
                <a:spcPts val="2400"/>
              </a:spcBef>
            </a:pPr>
            <a:r>
              <a:rPr lang="en-GB" altLang="en-US" dirty="0"/>
              <a:t> Action Points from SA#95-e to SA4:</a:t>
            </a:r>
          </a:p>
          <a:p>
            <a:pPr lvl="1">
              <a:lnSpc>
                <a:spcPct val="90000"/>
              </a:lnSpc>
              <a:spcBef>
                <a:spcPts val="900"/>
              </a:spcBef>
            </a:pPr>
            <a:r>
              <a:rPr lang="en-US" altLang="fr-FR" sz="1800" dirty="0">
                <a:cs typeface="Arial" panose="020B0604020202020204" pitchFamily="34" charset="0"/>
              </a:rPr>
              <a:t>n/a</a:t>
            </a:r>
          </a:p>
          <a:p>
            <a:pPr eaLnBrk="1" hangingPunct="1">
              <a:lnSpc>
                <a:spcPct val="90000"/>
              </a:lnSpc>
              <a:spcBef>
                <a:spcPts val="3000"/>
              </a:spcBef>
            </a:pPr>
            <a:r>
              <a:rPr lang="en-GB" altLang="en-US" dirty="0"/>
              <a:t> Action items from SA4 to SA#96:</a:t>
            </a:r>
          </a:p>
          <a:p>
            <a:pPr lvl="1">
              <a:lnSpc>
                <a:spcPct val="90000"/>
              </a:lnSpc>
              <a:spcBef>
                <a:spcPts val="300"/>
              </a:spcBef>
            </a:pPr>
            <a:r>
              <a:rPr lang="en-US" altLang="en-US" sz="1800" dirty="0"/>
              <a:t>Approve all SA4 agreed CRs,</a:t>
            </a:r>
          </a:p>
          <a:p>
            <a:pPr lvl="1">
              <a:lnSpc>
                <a:spcPct val="90000"/>
              </a:lnSpc>
              <a:spcBef>
                <a:spcPts val="300"/>
              </a:spcBef>
            </a:pPr>
            <a:r>
              <a:rPr lang="en-US" altLang="en-US" sz="1800" dirty="0"/>
              <a:t>Approve all SA4 agreed TRs and TSs presented for approval,</a:t>
            </a:r>
          </a:p>
          <a:p>
            <a:pPr lvl="1">
              <a:lnSpc>
                <a:spcPct val="90000"/>
              </a:lnSpc>
              <a:spcBef>
                <a:spcPts val="300"/>
              </a:spcBef>
            </a:pPr>
            <a:r>
              <a:rPr lang="en-US" altLang="en-US" sz="1800" dirty="0"/>
              <a:t>Approve 6 new WIDs and 3 new SIDs.</a:t>
            </a:r>
          </a:p>
          <a:p>
            <a:endParaRPr lang="fr-FR" dirty="0"/>
          </a:p>
        </p:txBody>
      </p:sp>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Tech Emmy® </a:t>
            </a:r>
          </a:p>
        </p:txBody>
      </p:sp>
      <p:sp>
        <p:nvSpPr>
          <p:cNvPr id="3" name="Espace réservé du contenu 2">
            <a:extLst>
              <a:ext uri="{FF2B5EF4-FFF2-40B4-BE49-F238E27FC236}">
                <a16:creationId xmlns:a16="http://schemas.microsoft.com/office/drawing/2014/main" id="{977E90B1-601A-4188-AB44-98FAF9413D33}"/>
              </a:ext>
            </a:extLst>
          </p:cNvPr>
          <p:cNvSpPr>
            <a:spLocks noGrp="1"/>
          </p:cNvSpPr>
          <p:nvPr>
            <p:ph idx="1"/>
          </p:nvPr>
        </p:nvSpPr>
        <p:spPr>
          <a:xfrm>
            <a:off x="651933" y="1246718"/>
            <a:ext cx="6057900" cy="4830763"/>
          </a:xfrm>
        </p:spPr>
        <p:txBody>
          <a:bodyPr/>
          <a:lstStyle/>
          <a:p>
            <a:pPr eaLnBrk="1" hangingPunct="1">
              <a:lnSpc>
                <a:spcPct val="90000"/>
              </a:lnSpc>
              <a:spcBef>
                <a:spcPts val="2400"/>
              </a:spcBef>
            </a:pPr>
            <a:r>
              <a:rPr lang="en-GB" altLang="en-US" sz="1800" dirty="0"/>
              <a:t> T</a:t>
            </a:r>
            <a:r>
              <a:rPr lang="en-US" altLang="en-US" sz="1800" dirty="0"/>
              <a:t>he National Academy of Television Arts &amp; Sciences (NATAS) announced the 73rd Annual Technology &amp; Engineering Emmy® Award winners and for the first time 3GPP is a recipient. This prize recognizes the work produced by 3GPP SA4, o</a:t>
            </a:r>
            <a:r>
              <a:rPr lang="en-US" sz="1800" b="0" i="0" dirty="0">
                <a:solidFill>
                  <a:srgbClr val="444444"/>
                </a:solidFill>
                <a:effectLst/>
              </a:rPr>
              <a:t>n Dynamic Adaptive Streaming over HTTP (DASH).</a:t>
            </a:r>
          </a:p>
          <a:p>
            <a:r>
              <a:rPr lang="fr-FR" sz="1800" dirty="0"/>
              <a:t>T</a:t>
            </a:r>
            <a:r>
              <a:rPr lang="en-US" sz="1800" dirty="0"/>
              <a:t>he main statue given during the ceremony, will be presented to SA#96 and handed over to MCC for display at Sophia Antipolis.</a:t>
            </a:r>
          </a:p>
          <a:p>
            <a:r>
              <a:rPr lang="en-US" sz="1800" dirty="0"/>
              <a:t>Congratulations to Qualcomm, Ericsson and Vodafone who were selected to receive duplicate “Corporate” statues. Congratulations to Thomas Stockhammer, Thomas Stockhammer, Edward Hall, Frédéric Gabin and Gilles Teniou who will receive duplicate “innovator” statues.</a:t>
            </a:r>
          </a:p>
          <a:p>
            <a:r>
              <a:rPr lang="en-US" sz="1800" dirty="0"/>
              <a:t>The SA4 leadership would like to congratulate the recipients of the duplicates statues and extend its gratitude to all the members in SA4 who contributed over the past 13 years to HTTP Adaptive streaming.</a:t>
            </a:r>
            <a:endParaRPr lang="fr-FR" sz="1800" dirty="0"/>
          </a:p>
        </p:txBody>
      </p:sp>
      <p:pic>
        <p:nvPicPr>
          <p:cNvPr id="4" name="Picture 3" descr="A picture containing text, person&#10;&#10;Description automatically generated">
            <a:extLst>
              <a:ext uri="{FF2B5EF4-FFF2-40B4-BE49-F238E27FC236}">
                <a16:creationId xmlns:a16="http://schemas.microsoft.com/office/drawing/2014/main" id="{44EC952F-B054-4517-9BE8-C7AC3E381B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6835069" y="1699332"/>
            <a:ext cx="3620912" cy="2715684"/>
          </a:xfrm>
          <a:prstGeom prst="rect">
            <a:avLst/>
          </a:prstGeom>
        </p:spPr>
      </p:pic>
      <p:sp>
        <p:nvSpPr>
          <p:cNvPr id="6" name="Espace réservé du contenu 2">
            <a:extLst>
              <a:ext uri="{FF2B5EF4-FFF2-40B4-BE49-F238E27FC236}">
                <a16:creationId xmlns:a16="http://schemas.microsoft.com/office/drawing/2014/main" id="{051D654C-C750-40E6-A553-3399D9D0286D}"/>
              </a:ext>
            </a:extLst>
          </p:cNvPr>
          <p:cNvSpPr txBox="1">
            <a:spLocks/>
          </p:cNvSpPr>
          <p:nvPr/>
        </p:nvSpPr>
        <p:spPr bwMode="auto">
          <a:xfrm>
            <a:off x="7195608" y="4900082"/>
            <a:ext cx="2807759" cy="985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just" eaLnBrk="1" hangingPunct="1">
              <a:lnSpc>
                <a:spcPct val="90000"/>
              </a:lnSpc>
              <a:spcBef>
                <a:spcPts val="2400"/>
              </a:spcBef>
              <a:buNone/>
            </a:pPr>
            <a:r>
              <a:rPr lang="en-GB" altLang="en-US" sz="1600" kern="0" dirty="0"/>
              <a:t>Dr Thomas Stockhammer (DASH Rapporteur) and Mr Gilles Teniou (SA4 Vice-Chair) receiving the 3GPP award at the Ceremony (Las Vegas on April 25, 2022)</a:t>
            </a:r>
            <a:endParaRPr lang="fr-FR" sz="1600" kern="0" dirty="0"/>
          </a:p>
        </p:txBody>
      </p:sp>
    </p:spTree>
    <p:extLst>
      <p:ext uri="{BB962C8B-B14F-4D97-AF65-F5344CB8AC3E}">
        <p14:creationId xmlns:p14="http://schemas.microsoft.com/office/powerpoint/2010/main" val="26233652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2" name="Espace réservé du contenu 1">
            <a:extLst>
              <a:ext uri="{FF2B5EF4-FFF2-40B4-BE49-F238E27FC236}">
                <a16:creationId xmlns:a16="http://schemas.microsoft.com/office/drawing/2014/main" id="{F6FAEB32-1D0C-41F9-A9E1-F9FBAD32225E}"/>
              </a:ext>
            </a:extLst>
          </p:cNvPr>
          <p:cNvSpPr>
            <a:spLocks noGrp="1"/>
          </p:cNvSpPr>
          <p:nvPr>
            <p:ph idx="1"/>
          </p:nvPr>
        </p:nvSpPr>
        <p:spPr/>
        <p:txBody>
          <a:bodyPr/>
          <a:lstStyle/>
          <a:p>
            <a:pPr>
              <a:lnSpc>
                <a:spcPct val="85000"/>
              </a:lnSpc>
              <a:spcBef>
                <a:spcPts val="3000"/>
              </a:spcBef>
            </a:pPr>
            <a:r>
              <a:rPr lang="en-GB" altLang="en-US" sz="2400" dirty="0"/>
              <a:t>SWG conference calls</a:t>
            </a:r>
            <a:endParaRPr lang="en-GB" altLang="en-US" sz="2000" dirty="0"/>
          </a:p>
          <a:p>
            <a:pPr lvl="1">
              <a:lnSpc>
                <a:spcPct val="90000"/>
              </a:lnSpc>
              <a:spcBef>
                <a:spcPts val="200"/>
              </a:spcBef>
              <a:tabLst>
                <a:tab pos="1787525" algn="l"/>
                <a:tab pos="3671888" algn="l"/>
              </a:tabLst>
              <a:defRPr/>
            </a:pPr>
            <a:r>
              <a:rPr lang="en-US" sz="1600" dirty="0"/>
              <a:t>RTC SWG AH Telcos: 1 June, 13 July, 27 July, 3 August;</a:t>
            </a:r>
          </a:p>
          <a:p>
            <a:pPr lvl="1">
              <a:lnSpc>
                <a:spcPct val="90000"/>
              </a:lnSpc>
              <a:spcBef>
                <a:spcPts val="200"/>
              </a:spcBef>
              <a:tabLst>
                <a:tab pos="1787525" algn="l"/>
                <a:tab pos="3671888" algn="l"/>
              </a:tabLst>
              <a:defRPr/>
            </a:pPr>
            <a:r>
              <a:rPr lang="en-US" sz="1600" dirty="0"/>
              <a:t>Video SWG AH Telcos: 14 June, 28 June, 12 July;</a:t>
            </a:r>
          </a:p>
          <a:p>
            <a:pPr lvl="1">
              <a:lnSpc>
                <a:spcPct val="90000"/>
              </a:lnSpc>
              <a:spcBef>
                <a:spcPts val="200"/>
              </a:spcBef>
              <a:tabLst>
                <a:tab pos="1787525" algn="l"/>
                <a:tab pos="3671888" algn="l"/>
              </a:tabLst>
              <a:defRPr/>
            </a:pPr>
            <a:r>
              <a:rPr lang="en-US" sz="1600" dirty="0"/>
              <a:t>MBS SWG AH Telcos: 30 June, 7 July, 28 July, 4 August;</a:t>
            </a:r>
          </a:p>
          <a:p>
            <a:pPr lvl="1">
              <a:lnSpc>
                <a:spcPct val="90000"/>
              </a:lnSpc>
              <a:spcBef>
                <a:spcPts val="200"/>
              </a:spcBef>
              <a:tabLst>
                <a:tab pos="1787525" algn="l"/>
                <a:tab pos="3671888" algn="l"/>
              </a:tabLst>
              <a:defRPr/>
            </a:pPr>
            <a:r>
              <a:rPr lang="en-US" sz="1600" dirty="0"/>
              <a:t>Audio SWG AH Telcos: 27 June.</a:t>
            </a:r>
            <a:br>
              <a:rPr lang="en-US" sz="1600" dirty="0"/>
            </a:br>
            <a:endParaRPr lang="en-US" sz="1600" dirty="0"/>
          </a:p>
          <a:p>
            <a:pPr>
              <a:lnSpc>
                <a:spcPct val="90000"/>
              </a:lnSpc>
              <a:spcBef>
                <a:spcPts val="200"/>
              </a:spcBef>
              <a:tabLst>
                <a:tab pos="1787525" algn="l"/>
                <a:tab pos="3671888" algn="l"/>
              </a:tabLst>
              <a:defRPr/>
            </a:pPr>
            <a:r>
              <a:rPr lang="en-GB" altLang="en-US" sz="2000" dirty="0"/>
              <a:t>SA4 plenary meetings (2022)</a:t>
            </a:r>
            <a:endParaRPr lang="en-GB" altLang="en-US" sz="2000" dirty="0">
              <a:solidFill>
                <a:srgbClr val="FF0000"/>
              </a:solidFill>
            </a:endParaRPr>
          </a:p>
          <a:p>
            <a:pPr lvl="1">
              <a:lnSpc>
                <a:spcPct val="90000"/>
              </a:lnSpc>
              <a:spcBef>
                <a:spcPts val="200"/>
              </a:spcBef>
              <a:tabLst>
                <a:tab pos="1787525" algn="l"/>
                <a:tab pos="3671888" algn="l"/>
              </a:tabLst>
              <a:defRPr/>
            </a:pPr>
            <a:endParaRPr lang="en-US" sz="1600" dirty="0"/>
          </a:p>
          <a:p>
            <a:pPr>
              <a:lnSpc>
                <a:spcPct val="90000"/>
              </a:lnSpc>
              <a:spcBef>
                <a:spcPts val="200"/>
              </a:spcBef>
              <a:tabLst>
                <a:tab pos="1787525" algn="l"/>
                <a:tab pos="3671888" algn="l"/>
              </a:tabLst>
              <a:defRPr/>
            </a:pPr>
            <a:endParaRPr lang="en-US" altLang="en-US" sz="2400" dirty="0"/>
          </a:p>
        </p:txBody>
      </p:sp>
      <p:graphicFrame>
        <p:nvGraphicFramePr>
          <p:cNvPr id="4" name="Table 5">
            <a:extLst>
              <a:ext uri="{FF2B5EF4-FFF2-40B4-BE49-F238E27FC236}">
                <a16:creationId xmlns:a16="http://schemas.microsoft.com/office/drawing/2014/main" id="{24B432C4-0791-497F-9304-7EFF704FBF60}"/>
              </a:ext>
            </a:extLst>
          </p:cNvPr>
          <p:cNvGraphicFramePr>
            <a:graphicFrameLocks noGrp="1"/>
          </p:cNvGraphicFramePr>
          <p:nvPr>
            <p:extLst>
              <p:ext uri="{D42A27DB-BD31-4B8C-83A1-F6EECF244321}">
                <p14:modId xmlns:p14="http://schemas.microsoft.com/office/powerpoint/2010/main" val="2470533127"/>
              </p:ext>
            </p:extLst>
          </p:nvPr>
        </p:nvGraphicFramePr>
        <p:xfrm>
          <a:off x="1743031" y="3631335"/>
          <a:ext cx="7937069" cy="2211487"/>
        </p:xfrm>
        <a:graphic>
          <a:graphicData uri="http://schemas.openxmlformats.org/drawingml/2006/table">
            <a:tbl>
              <a:tblPr firstRow="1" bandRow="1">
                <a:tableStyleId>{5C22544A-7EE6-4342-B048-85BDC9FD1C3A}</a:tableStyleId>
              </a:tblPr>
              <a:tblGrid>
                <a:gridCol w="1662584">
                  <a:extLst>
                    <a:ext uri="{9D8B030D-6E8A-4147-A177-3AD203B41FA5}">
                      <a16:colId xmlns:a16="http://schemas.microsoft.com/office/drawing/2014/main" val="20000"/>
                    </a:ext>
                  </a:extLst>
                </a:gridCol>
                <a:gridCol w="3099714">
                  <a:extLst>
                    <a:ext uri="{9D8B030D-6E8A-4147-A177-3AD203B41FA5}">
                      <a16:colId xmlns:a16="http://schemas.microsoft.com/office/drawing/2014/main" val="20001"/>
                    </a:ext>
                  </a:extLst>
                </a:gridCol>
                <a:gridCol w="3174771">
                  <a:extLst>
                    <a:ext uri="{9D8B030D-6E8A-4147-A177-3AD203B41FA5}">
                      <a16:colId xmlns:a16="http://schemas.microsoft.com/office/drawing/2014/main" val="20002"/>
                    </a:ext>
                  </a:extLst>
                </a:gridCol>
              </a:tblGrid>
              <a:tr h="580631">
                <a:tc>
                  <a:txBody>
                    <a:bodyPr/>
                    <a:lstStyle/>
                    <a:p>
                      <a:pPr marL="36000">
                        <a:lnSpc>
                          <a:spcPct val="90000"/>
                        </a:lnSpc>
                      </a:pPr>
                      <a:r>
                        <a:rPr lang="fi-FI" sz="1400" dirty="0"/>
                        <a:t>Meetings in 2022</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1542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SA4#120</a:t>
                      </a:r>
                      <a:r>
                        <a:rPr lang="fi-FI" sz="1400" b="0" strike="sngStrike" dirty="0">
                          <a:solidFill>
                            <a:srgbClr val="FF0000"/>
                          </a:solidFill>
                          <a:latin typeface="+mn-lt"/>
                        </a:rPr>
                        <a:t>/-e</a:t>
                      </a:r>
                      <a:endParaRPr lang="en-US" sz="1400" b="0" strike="sngStrike" dirty="0">
                        <a:solidFill>
                          <a:srgbClr val="FF0000"/>
                        </a:solidFill>
                        <a:latin typeface="+mn-lt"/>
                      </a:endParaRPr>
                    </a:p>
                  </a:txBody>
                  <a:tcPr marL="91429" marR="91429" marT="45667" marB="45667" anchor="ctr"/>
                </a:tc>
                <a:tc>
                  <a:txBody>
                    <a:bodyPr/>
                    <a:lstStyle/>
                    <a:p>
                      <a:pPr marL="36000" algn="l">
                        <a:lnSpc>
                          <a:spcPct val="90000"/>
                        </a:lnSpc>
                        <a:spcBef>
                          <a:spcPts val="0"/>
                        </a:spcBef>
                      </a:pPr>
                      <a:r>
                        <a:rPr lang="en-US" sz="1400" b="0" strike="sngStrike" kern="1200" dirty="0">
                          <a:solidFill>
                            <a:srgbClr val="FF0000"/>
                          </a:solidFill>
                          <a:effectLst/>
                          <a:latin typeface="+mn-lt"/>
                          <a:ea typeface="+mn-ea"/>
                          <a:cs typeface="+mn-cs"/>
                        </a:rPr>
                        <a:t>F2F: 22-26 August 2022</a:t>
                      </a:r>
                    </a:p>
                    <a:p>
                      <a:pPr marL="36000" algn="l">
                        <a:lnSpc>
                          <a:spcPct val="90000"/>
                        </a:lnSpc>
                        <a:spcBef>
                          <a:spcPts val="0"/>
                        </a:spcBef>
                      </a:pPr>
                      <a:r>
                        <a:rPr lang="en-US" sz="1400" b="0" strike="sngStrike" kern="1200" dirty="0">
                          <a:solidFill>
                            <a:srgbClr val="FF0000"/>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17-26 August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sngStrike" dirty="0">
                          <a:solidFill>
                            <a:srgbClr val="FF0000"/>
                          </a:solidFill>
                          <a:latin typeface="+mn-lt"/>
                        </a:rPr>
                        <a:t>Host: TBD, Venue: Malaga, ES</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sngStrike" dirty="0">
                          <a:solidFill>
                            <a:srgbClr val="FF0000"/>
                          </a:solidFill>
                          <a:latin typeface="+mn-lt"/>
                        </a:rPr>
                        <a:t>OR,</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chemeClr val="tx1"/>
                          </a:solidFill>
                          <a:latin typeface="+mn-lt"/>
                          <a:cs typeface="Arial" panose="020B0604020202020204" pitchFamily="34" charset="0"/>
                        </a:rPr>
                        <a:t>MCC, Electronic meeting</a:t>
                      </a:r>
                      <a:endParaRPr lang="en-US" sz="1400" b="0" strike="sngStrike" dirty="0">
                        <a:solidFill>
                          <a:schemeClr val="tx1"/>
                        </a:solidFill>
                        <a:latin typeface="+mn-lt"/>
                      </a:endParaRPr>
                    </a:p>
                  </a:txBody>
                  <a:tcPr marL="91429" marR="91429" marT="45667" marB="45667" anchor="ctr"/>
                </a:tc>
                <a:extLst>
                  <a:ext uri="{0D108BD9-81ED-4DB2-BD59-A6C34878D82A}">
                    <a16:rowId xmlns:a16="http://schemas.microsoft.com/office/drawing/2014/main" val="10005"/>
                  </a:ext>
                </a:extLst>
              </a:tr>
              <a:tr h="81542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SA4#121</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14-18 November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9-18 November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 US</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OR,</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chemeClr val="tx1"/>
                          </a:solidFill>
                          <a:latin typeface="+mn-lt"/>
                          <a:cs typeface="Arial" panose="020B0604020202020204" pitchFamily="34" charset="0"/>
                        </a:rPr>
                        <a:t>MCC, Electronic meeting</a:t>
                      </a:r>
                      <a:endParaRPr lang="en-US" sz="1400" b="0" strike="sngStrike" dirty="0">
                        <a:solidFill>
                          <a:schemeClr val="tx1"/>
                        </a:solidFill>
                        <a:latin typeface="+mn-lt"/>
                      </a:endParaRP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2" name="Espace réservé du contenu 1">
            <a:extLst>
              <a:ext uri="{FF2B5EF4-FFF2-40B4-BE49-F238E27FC236}">
                <a16:creationId xmlns:a16="http://schemas.microsoft.com/office/drawing/2014/main" id="{0CDC92EC-0D32-4049-AC9B-97F54D40C8C4}"/>
              </a:ext>
            </a:extLst>
          </p:cNvPr>
          <p:cNvSpPr>
            <a:spLocks noGrp="1"/>
          </p:cNvSpPr>
          <p:nvPr>
            <p:ph idx="1"/>
          </p:nvPr>
        </p:nvSpPr>
        <p:spPr/>
        <p:txBody>
          <a:bodyPr/>
          <a:lstStyle/>
          <a:p>
            <a:pPr>
              <a:spcBef>
                <a:spcPts val="2800"/>
              </a:spcBef>
              <a:defRPr/>
            </a:pPr>
            <a:r>
              <a:rPr lang="en-GB" altLang="en-US" sz="2800" dirty="0"/>
              <a:t>SA4 plenary meetings (2023)</a:t>
            </a:r>
            <a:endParaRPr lang="en-GB" altLang="en-US" sz="2800" dirty="0">
              <a:solidFill>
                <a:srgbClr val="FF0000"/>
              </a:solidFill>
            </a:endParaRP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5" name="Table 5">
            <a:extLst>
              <a:ext uri="{FF2B5EF4-FFF2-40B4-BE49-F238E27FC236}">
                <a16:creationId xmlns:a16="http://schemas.microsoft.com/office/drawing/2014/main" id="{AD0468A0-3A58-46BD-83EC-39373B89D9B5}"/>
              </a:ext>
            </a:extLst>
          </p:cNvPr>
          <p:cNvGraphicFramePr>
            <a:graphicFrameLocks noGrp="1"/>
          </p:cNvGraphicFramePr>
          <p:nvPr>
            <p:extLst>
              <p:ext uri="{D42A27DB-BD31-4B8C-83A1-F6EECF244321}">
                <p14:modId xmlns:p14="http://schemas.microsoft.com/office/powerpoint/2010/main" val="2586116091"/>
              </p:ext>
            </p:extLst>
          </p:nvPr>
        </p:nvGraphicFramePr>
        <p:xfrm>
          <a:off x="2196042" y="2020470"/>
          <a:ext cx="7559675" cy="413283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2023</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SA4#122/-e</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20-24 February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20 February-1 March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SA4#123/-e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17-21 April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17-21 April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Note: preference for an e-meeting</a:t>
                      </a:r>
                    </a:p>
                  </a:txBody>
                  <a:tcPr marL="91429" marR="91429" marT="45667" marB="45667" anchor="ctr"/>
                </a:tc>
                <a:extLst>
                  <a:ext uri="{0D108BD9-81ED-4DB2-BD59-A6C34878D82A}">
                    <a16:rowId xmlns:a16="http://schemas.microsoft.com/office/drawing/2014/main" val="10003"/>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SA4#124/-e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22-26 May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22-26 May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4"/>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SA4#125/-e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21-25 August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16-25 August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5"/>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SA4#126/-e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13-17 November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8-17 November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83316123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- 3</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SA4 plenary meetings (2024)</a:t>
            </a:r>
            <a:endParaRPr lang="en-GB" altLang="en-US" sz="2800" dirty="0">
              <a:solidFill>
                <a:srgbClr val="FF0000"/>
              </a:solidFill>
            </a:endParaRP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5" name="Table 5">
            <a:extLst>
              <a:ext uri="{FF2B5EF4-FFF2-40B4-BE49-F238E27FC236}">
                <a16:creationId xmlns:a16="http://schemas.microsoft.com/office/drawing/2014/main" id="{5583E473-A0B7-4233-B53E-C92FA81ED11A}"/>
              </a:ext>
            </a:extLst>
          </p:cNvPr>
          <p:cNvGraphicFramePr>
            <a:graphicFrameLocks noGrp="1"/>
          </p:cNvGraphicFramePr>
          <p:nvPr>
            <p:extLst>
              <p:ext uri="{D42A27DB-BD31-4B8C-83A1-F6EECF244321}">
                <p14:modId xmlns:p14="http://schemas.microsoft.com/office/powerpoint/2010/main" val="2718784915"/>
              </p:ext>
            </p:extLst>
          </p:nvPr>
        </p:nvGraphicFramePr>
        <p:xfrm>
          <a:off x="2271196" y="1678943"/>
          <a:ext cx="7559675" cy="453386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SA4#127/-e</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29 January - 2 February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24 January - 2 February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SA4#127bis/-e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8-12 April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8-12 April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3"/>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SA4#128/-e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20-24 May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20-27 May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4"/>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SA4#129/-e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22-26 July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17-26 July 2024]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Note: dates TBC due to MPEG</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5"/>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SA4#130/-e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18-22 November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13-22 November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33203306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a:t>SA4 meeting statistics</a:t>
            </a:r>
          </a:p>
        </p:txBody>
      </p:sp>
      <p:pic>
        <p:nvPicPr>
          <p:cNvPr id="3" name="Picture 2">
            <a:extLst>
              <a:ext uri="{FF2B5EF4-FFF2-40B4-BE49-F238E27FC236}">
                <a16:creationId xmlns:a16="http://schemas.microsoft.com/office/drawing/2014/main" id="{ED4361C0-FA38-4AFF-906A-D51E69BCD802}"/>
              </a:ext>
            </a:extLst>
          </p:cNvPr>
          <p:cNvPicPr>
            <a:picLocks noChangeAspect="1"/>
          </p:cNvPicPr>
          <p:nvPr/>
        </p:nvPicPr>
        <p:blipFill>
          <a:blip r:embed="rId2"/>
          <a:stretch>
            <a:fillRect/>
          </a:stretch>
        </p:blipFill>
        <p:spPr>
          <a:xfrm>
            <a:off x="542747" y="2293761"/>
            <a:ext cx="5358848" cy="2767824"/>
          </a:xfrm>
          <a:prstGeom prst="rect">
            <a:avLst/>
          </a:prstGeom>
        </p:spPr>
      </p:pic>
      <p:pic>
        <p:nvPicPr>
          <p:cNvPr id="4" name="Picture 3">
            <a:extLst>
              <a:ext uri="{FF2B5EF4-FFF2-40B4-BE49-F238E27FC236}">
                <a16:creationId xmlns:a16="http://schemas.microsoft.com/office/drawing/2014/main" id="{1E6B0F6E-9385-4689-9185-2FB2C339EB10}"/>
              </a:ext>
            </a:extLst>
          </p:cNvPr>
          <p:cNvPicPr>
            <a:picLocks noChangeAspect="1"/>
          </p:cNvPicPr>
          <p:nvPr/>
        </p:nvPicPr>
        <p:blipFill>
          <a:blip r:embed="rId3"/>
          <a:stretch>
            <a:fillRect/>
          </a:stretch>
        </p:blipFill>
        <p:spPr>
          <a:xfrm>
            <a:off x="6096000" y="2281568"/>
            <a:ext cx="5358848" cy="2780017"/>
          </a:xfrm>
          <a:prstGeom prst="rect">
            <a:avLst/>
          </a:prstGeom>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 name="Espace réservé du contenu 1">
            <a:extLst>
              <a:ext uri="{FF2B5EF4-FFF2-40B4-BE49-F238E27FC236}">
                <a16:creationId xmlns:a16="http://schemas.microsoft.com/office/drawing/2014/main" id="{276E1530-8589-41DD-88C5-7BD0BB317467}"/>
              </a:ext>
            </a:extLst>
          </p:cNvPr>
          <p:cNvSpPr>
            <a:spLocks noGrp="1"/>
          </p:cNvSpPr>
          <p:nvPr>
            <p:ph idx="1"/>
          </p:nvPr>
        </p:nvSpPr>
        <p:spPr/>
        <p:txBody>
          <a:bodyPr/>
          <a:lstStyle/>
          <a:p>
            <a:r>
              <a:rPr lang="en-US" sz="2000" dirty="0"/>
              <a:t>A few Release 16 corrections. None on previous Releases.</a:t>
            </a:r>
          </a:p>
          <a:p>
            <a:r>
              <a:rPr lang="en-US" sz="2000" dirty="0"/>
              <a:t>Corrections to completed items in Rel-17</a:t>
            </a:r>
          </a:p>
          <a:p>
            <a:r>
              <a:rPr lang="en-US" sz="2000" dirty="0"/>
              <a:t>Release 17 completion of items that had exceptions:</a:t>
            </a:r>
          </a:p>
          <a:p>
            <a:pPr lvl="1"/>
            <a:r>
              <a:rPr lang="en-US" sz="1600" dirty="0"/>
              <a:t>5GMS AF Event Exposure (EVEX)</a:t>
            </a:r>
          </a:p>
          <a:p>
            <a:pPr lvl="1"/>
            <a:r>
              <a:rPr lang="en-US" sz="1600" dirty="0"/>
              <a:t>5G Multicast-Broadcast Protocols (5MBP3)</a:t>
            </a:r>
          </a:p>
          <a:p>
            <a:pPr lvl="1"/>
            <a:r>
              <a:rPr lang="en-US" sz="1600" dirty="0"/>
              <a:t>Edge Extensions to 5GMS Stage 3 (5GMS_EDGE_3)</a:t>
            </a:r>
          </a:p>
          <a:p>
            <a:r>
              <a:rPr lang="en-US" sz="2000" dirty="0"/>
              <a:t>Completed the following Study Items</a:t>
            </a:r>
          </a:p>
          <a:p>
            <a:pPr lvl="1"/>
            <a:r>
              <a:rPr lang="en-US" sz="1600" dirty="0"/>
              <a:t>Feasibility Study on 5G Video Codec Characteristics (FS_5GVideo)</a:t>
            </a:r>
          </a:p>
          <a:p>
            <a:pPr lvl="1"/>
            <a:r>
              <a:rPr lang="en-US" sz="1600" dirty="0"/>
              <a:t>Feasibility Study on Media Production over 5G NPN (FS_NPN4AVProd)</a:t>
            </a:r>
          </a:p>
          <a:p>
            <a:r>
              <a:rPr lang="en-US" sz="2000" dirty="0"/>
              <a:t>6 new Rel-18 WID and 3 new SID. Should cover most of expected Rel-18 features.</a:t>
            </a:r>
          </a:p>
          <a:p>
            <a:r>
              <a:rPr lang="en-US" sz="2000" dirty="0"/>
              <a:t>Received a Tech Emmy at the NATAS ceremony for SA4 work on DASH. The group hopes we can meet F2F soon to celebrate.</a:t>
            </a:r>
          </a:p>
          <a:p>
            <a:pPr lvl="1"/>
            <a:endParaRPr lang="fr-FR" sz="16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2.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customXml/itemProps3.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89037</TotalTime>
  <Words>7213</Words>
  <Application>Microsoft Office PowerPoint</Application>
  <PresentationFormat>Widescreen</PresentationFormat>
  <Paragraphs>912</Paragraphs>
  <Slides>42</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Arial</vt:lpstr>
      <vt:lpstr>Arial </vt:lpstr>
      <vt:lpstr>Calibri</vt:lpstr>
      <vt:lpstr>Times New Roman</vt:lpstr>
      <vt:lpstr>Office Theme</vt:lpstr>
      <vt:lpstr>     TSG SA WG4 (SA4) Status Report at TSG SA#96    </vt:lpstr>
      <vt:lpstr>Outline</vt:lpstr>
      <vt:lpstr>SA4 leadership and subgroups</vt:lpstr>
      <vt:lpstr>Meetings held since SA#95-e </vt:lpstr>
      <vt:lpstr>Calendar of future meetings - 1</vt:lpstr>
      <vt:lpstr>Calendar of future meetings - 2</vt:lpstr>
      <vt:lpstr>Calendar of future meetings - 3</vt:lpstr>
      <vt:lpstr>SA4 meeting statistics</vt:lpstr>
      <vt:lpstr>SA4 progress highlights </vt:lpstr>
      <vt:lpstr>CRs to features to completed items in Rel-16 and earlier </vt:lpstr>
      <vt:lpstr>CRs to completed features, TEI17 and non-SA4 items in Rel-17</vt:lpstr>
      <vt:lpstr>Overview of work progress  Rel-17 Work Items</vt:lpstr>
      <vt:lpstr>5GMS AF Event Exposure (EVEX) - Completed !</vt:lpstr>
      <vt:lpstr>5G Multicast-Broadcast Protocols (5MBP3) - Completed !</vt:lpstr>
      <vt:lpstr>Edge Extensions to 5GMS Stage 3 (5GMS_EDGE_3) - Completed !</vt:lpstr>
      <vt:lpstr>Overview of work progress  Rel-18 Work Items</vt:lpstr>
      <vt:lpstr>Terminal Audio quality performance and Test methods for Immersive Audio Services (ATIAS)</vt:lpstr>
      <vt:lpstr>EVS Codec Extension for Immersive Voice and Audio Services (IVAS_Codec)</vt:lpstr>
      <vt:lpstr>WID on immersive Real-time Communication for WebRTC (iRTCW)</vt:lpstr>
      <vt:lpstr>WID on Media Capabilities for Augmented Reality (MeCAR)</vt:lpstr>
      <vt:lpstr>Overview of work progress  Study Items</vt:lpstr>
      <vt:lpstr>Feasibility Study on Typical Traffic Characteristics for XR Services and other Media (FS_XRTraffic)</vt:lpstr>
      <vt:lpstr>Feasibility Study on 5G Video Codec Characteristics (FS_5GVideo)</vt:lpstr>
      <vt:lpstr>Feasibility Study on Media Production over 5G NPN (FS_NPN4AVProd)</vt:lpstr>
      <vt:lpstr>Feasibility Study on 5G Media Service Enablers (FS_5G_MSE)</vt:lpstr>
      <vt:lpstr>Feasibility Study on Artificial Intelligence (AI) and Machine Learning (ML) for Media (FS_AI4Media)</vt:lpstr>
      <vt:lpstr>Feasibility Study on the enhancements for immersive Real-time Communication for WebRTC (FS_eiRTCW)</vt:lpstr>
      <vt:lpstr>Feasibility Study on Smartly Tethering AR Glasses (SmarTAR)</vt:lpstr>
      <vt:lpstr>Overview of new Work Items</vt:lpstr>
      <vt:lpstr>IMS-based AR Conversational Services (IBACS)</vt:lpstr>
      <vt:lpstr>Enhancements to UE Testing (eUET)</vt:lpstr>
      <vt:lpstr>5G media delivery architecture extensions for real-time and AR/MR experience (5G_AREA)</vt:lpstr>
      <vt:lpstr>Split Rendering Media Service Enabler (SR_MSE)</vt:lpstr>
      <vt:lpstr>5G Real-time Transport Protocols (5G_RTP)</vt:lpstr>
      <vt:lpstr>Advanced 5G Media Streaming Architecture (5GMS_ADVANCED)</vt:lpstr>
      <vt:lpstr>Overview of new Study Items</vt:lpstr>
      <vt:lpstr>Feasibility Study on Network Slicing Extensions (FS_5GNeSE)</vt:lpstr>
      <vt:lpstr>Feasibility Study on AR and MR QoE Metrics (FS_ARMRQoE)</vt:lpstr>
      <vt:lpstr>Feasibility Study on Audio Aspects for 5G Glasses-type AR/MR Devices (FS_Audio_5GSTAR)</vt:lpstr>
      <vt:lpstr>Dependencies on IETF drafts in SA4</vt:lpstr>
      <vt:lpstr>Summary of action items</vt:lpstr>
      <vt:lpstr>Tech Emmy®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2729</cp:revision>
  <cp:lastPrinted>2016-09-13T11:31:59Z</cp:lastPrinted>
  <dcterms:created xsi:type="dcterms:W3CDTF">2008-08-30T09:32:10Z</dcterms:created>
  <dcterms:modified xsi:type="dcterms:W3CDTF">2022-06-01T19:41:47Z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